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43"/>
  </p:notesMasterIdLst>
  <p:sldIdLst>
    <p:sldId id="2330" r:id="rId3"/>
    <p:sldId id="2287" r:id="rId4"/>
    <p:sldId id="2436" r:id="rId5"/>
    <p:sldId id="2437" r:id="rId6"/>
    <p:sldId id="2325" r:id="rId7"/>
    <p:sldId id="2298" r:id="rId8"/>
    <p:sldId id="2361" r:id="rId9"/>
    <p:sldId id="2365" r:id="rId10"/>
    <p:sldId id="2059" r:id="rId11"/>
    <p:sldId id="2233" r:id="rId12"/>
    <p:sldId id="2438" r:id="rId13"/>
    <p:sldId id="2302" r:id="rId14"/>
    <p:sldId id="2339" r:id="rId15"/>
    <p:sldId id="2428" r:id="rId16"/>
    <p:sldId id="2439" r:id="rId17"/>
    <p:sldId id="2441" r:id="rId18"/>
    <p:sldId id="2380" r:id="rId19"/>
    <p:sldId id="2391" r:id="rId20"/>
    <p:sldId id="2381" r:id="rId21"/>
    <p:sldId id="2442" r:id="rId22"/>
    <p:sldId id="2443" r:id="rId23"/>
    <p:sldId id="2404" r:id="rId24"/>
    <p:sldId id="2444" r:id="rId25"/>
    <p:sldId id="2424" r:id="rId26"/>
    <p:sldId id="2429" r:id="rId27"/>
    <p:sldId id="2445" r:id="rId28"/>
    <p:sldId id="2430" r:id="rId29"/>
    <p:sldId id="2431" r:id="rId30"/>
    <p:sldId id="2446" r:id="rId31"/>
    <p:sldId id="2455" r:id="rId32"/>
    <p:sldId id="1986" r:id="rId33"/>
    <p:sldId id="2163" r:id="rId34"/>
    <p:sldId id="2448" r:id="rId35"/>
    <p:sldId id="2449" r:id="rId36"/>
    <p:sldId id="2451" r:id="rId37"/>
    <p:sldId id="2452" r:id="rId38"/>
    <p:sldId id="2453" r:id="rId39"/>
    <p:sldId id="2454" r:id="rId40"/>
    <p:sldId id="1948" r:id="rId41"/>
    <p:sldId id="1894" r:id="rId42"/>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CF2D4"/>
    <a:srgbClr val="349BA6"/>
    <a:srgbClr val="1D6687"/>
    <a:srgbClr val="0078D2"/>
    <a:srgbClr val="3C8690"/>
    <a:srgbClr val="0083E6"/>
    <a:srgbClr val="FF4F4F"/>
    <a:srgbClr val="FF8B8B"/>
    <a:srgbClr val="FF2929"/>
    <a:srgbClr val="FBEDC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62" autoAdjust="0"/>
    <p:restoredTop sz="94182" autoAdjust="0"/>
  </p:normalViewPr>
  <p:slideViewPr>
    <p:cSldViewPr>
      <p:cViewPr varScale="1">
        <p:scale>
          <a:sx n="101" d="100"/>
          <a:sy n="101" d="100"/>
        </p:scale>
        <p:origin x="-450" y="-79"/>
      </p:cViewPr>
      <p:guideLst>
        <p:guide orient="horz" pos="2160"/>
        <p:guide pos="2880"/>
      </p:guideLst>
    </p:cSldViewPr>
  </p:slideViewPr>
  <p:outlineViewPr>
    <p:cViewPr>
      <p:scale>
        <a:sx n="33" d="100"/>
        <a:sy n="33" d="100"/>
      </p:scale>
      <p:origin x="0" y="-1517"/>
    </p:cViewPr>
  </p:outlineViewPr>
  <p:notesTextViewPr>
    <p:cViewPr>
      <p:scale>
        <a:sx n="100" d="100"/>
        <a:sy n="100" d="100"/>
      </p:scale>
      <p:origin x="0" y="0"/>
    </p:cViewPr>
  </p:notesTextViewPr>
  <p:sorterViewPr>
    <p:cViewPr varScale="1">
      <p:scale>
        <a:sx n="1" d="1"/>
        <a:sy n="1" d="1"/>
      </p:scale>
      <p:origin x="0" y="1985"/>
    </p:cViewPr>
  </p:sorterViewPr>
  <p:notesViewPr>
    <p:cSldViewPr>
      <p:cViewPr varScale="1">
        <p:scale>
          <a:sx n="83" d="100"/>
          <a:sy n="83" d="100"/>
        </p:scale>
        <p:origin x="-3241" y="-84"/>
      </p:cViewPr>
      <p:guideLst>
        <p:guide orient="horz" pos="2957"/>
        <p:guide pos="2237"/>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F468478F-85AB-4F2F-9836-360E2A3B8D3A}" type="datetimeFigureOut">
              <a:rPr lang="en-US" smtClean="0"/>
              <a:pPr/>
              <a:t>6/17/2024</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069C13DB-1E66-41C6-A5A3-6652159ABCB2}" type="slidenum">
              <a:rPr lang="en-US" smtClean="0"/>
              <a:pPr/>
              <a:t>‹#›</a:t>
            </a:fld>
            <a:endParaRPr lang="en-US" dirty="0"/>
          </a:p>
        </p:txBody>
      </p:sp>
    </p:spTree>
    <p:extLst>
      <p:ext uri="{BB962C8B-B14F-4D97-AF65-F5344CB8AC3E}">
        <p14:creationId xmlns:p14="http://schemas.microsoft.com/office/powerpoint/2010/main" xmlns="" val="1485134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extLst>
      <p:ext uri="{BB962C8B-B14F-4D97-AF65-F5344CB8AC3E}">
        <p14:creationId xmlns:p14="http://schemas.microsoft.com/office/powerpoint/2010/main" xmlns="" val="1356246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293344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997541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968344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437170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598168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357921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246553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390551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248635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600256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635813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40168924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40172325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2298408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5955060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9226801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4490243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2854184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8133508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0015286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001528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0716599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7531281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1672370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7760703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3224787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1757475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8891177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9149591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40</a:t>
            </a:fld>
            <a:endParaRPr lang="en-US" dirty="0">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475754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100170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926662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680980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894810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893129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5028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6/17/2024</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6/17/2024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6/17/2024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6/17/2024</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6/17/2024</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6/17/2024</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6/17/2024</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6/17/2024</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6/17/2024</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6/17/2024</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6/17/2024</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6/17/2024</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6/17/2024</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6/17/2024</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6/17/2024</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6/17/2024</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6/17/2024</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6/17/2024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6/17/2024</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6/17/2024</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6/17/2024</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6/17/2024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6/17/2024</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6/17/2024</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61929" cy="6858000"/>
          </a:xfrm>
          <a:prstGeom prst="rect">
            <a:avLst/>
          </a:prstGeom>
        </p:spPr>
      </p:pic>
      <p:sp>
        <p:nvSpPr>
          <p:cNvPr id="5" name="Rectangle 4"/>
          <p:cNvSpPr/>
          <p:nvPr/>
        </p:nvSpPr>
        <p:spPr>
          <a:xfrm>
            <a:off x="235323" y="6140559"/>
            <a:ext cx="8534400" cy="646331"/>
          </a:xfrm>
          <a:prstGeom prst="rect">
            <a:avLst/>
          </a:prstGeom>
        </p:spPr>
        <p:txBody>
          <a:bodyPr wrap="square">
            <a:spAutoFit/>
          </a:bodyPr>
          <a:lstStyle/>
          <a:p>
            <a:pPr algn="ctr"/>
            <a:r>
              <a:rPr lang="en-US" sz="3600"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19 June 2024</a:t>
            </a:r>
            <a:endParaRPr lang="en-US" sz="3600"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p:txBody>
      </p:sp>
      <p:sp>
        <p:nvSpPr>
          <p:cNvPr id="7" name="TextBox 6"/>
          <p:cNvSpPr txBox="1"/>
          <p:nvPr/>
        </p:nvSpPr>
        <p:spPr>
          <a:xfrm>
            <a:off x="838200" y="3429000"/>
            <a:ext cx="7620000" cy="707886"/>
          </a:xfrm>
          <a:prstGeom prst="rect">
            <a:avLst/>
          </a:prstGeom>
          <a:noFill/>
          <a:effectLst>
            <a:outerShdw blurRad="38100" dist="25400" dir="18900000" algn="bl" rotWithShape="0">
              <a:prstClr val="black"/>
            </a:outerShdw>
          </a:effectLst>
        </p:spPr>
        <p:txBody>
          <a:bodyPr wrap="square" rtlCol="0">
            <a:spAutoFit/>
          </a:bodyPr>
          <a:lstStyle/>
          <a:p>
            <a:pPr algn="ctr"/>
            <a:r>
              <a:rPr lang="en-US" sz="4000" b="1" dirty="0" smtClean="0">
                <a:ln w="10160">
                  <a:solidFill>
                    <a:schemeClr val="accent5"/>
                  </a:solidFill>
                  <a:prstDash val="solid"/>
                </a:ln>
                <a:solidFill>
                  <a:schemeClr val="bg1"/>
                </a:solidFill>
                <a:effectLst>
                  <a:outerShdw blurRad="38100" dist="38100" dir="2700000" algn="tl">
                    <a:srgbClr val="000000">
                      <a:alpha val="43137"/>
                    </a:srgbClr>
                  </a:outerShdw>
                </a:effectLst>
                <a:latin typeface="Bernard MT Condensed" panose="02050806060905020404" pitchFamily="18" charset="0"/>
                <a:cs typeface="Calibri" panose="020F0502020204030204" pitchFamily="34" charset="0"/>
              </a:rPr>
              <a:t>In Defense of Paul’s Ministry </a:t>
            </a:r>
            <a:endParaRPr lang="en-US" sz="4000" b="1" dirty="0">
              <a:ln w="10160">
                <a:solidFill>
                  <a:schemeClr val="accent5"/>
                </a:solidFill>
                <a:prstDash val="solid"/>
              </a:ln>
              <a:solidFill>
                <a:schemeClr val="bg1"/>
              </a:solidFill>
              <a:effectLst>
                <a:outerShdw blurRad="38100" dist="38100" dir="2700000" algn="tl">
                  <a:srgbClr val="000000">
                    <a:alpha val="43137"/>
                  </a:srgbClr>
                </a:outerShdw>
              </a:effectLst>
              <a:latin typeface="Bernard MT Condensed" panose="02050806060905020404" pitchFamily="18" charset="0"/>
              <a:cs typeface="Calibri" panose="020F0502020204030204" pitchFamily="34" charset="0"/>
            </a:endParaRPr>
          </a:p>
        </p:txBody>
      </p:sp>
      <p:sp>
        <p:nvSpPr>
          <p:cNvPr id="2" name="TextBox 1"/>
          <p:cNvSpPr txBox="1"/>
          <p:nvPr/>
        </p:nvSpPr>
        <p:spPr>
          <a:xfrm>
            <a:off x="-6725" y="5638800"/>
            <a:ext cx="9161929" cy="391924"/>
          </a:xfrm>
          <a:prstGeom prst="rect">
            <a:avLst/>
          </a:prstGeom>
          <a:solidFill>
            <a:schemeClr val="tx1"/>
          </a:solidFill>
        </p:spPr>
        <p:txBody>
          <a:bodyPr wrap="square" rtlCol="0">
            <a:spAutoFit/>
          </a:bodyPr>
          <a:lstStyle/>
          <a:p>
            <a:endParaRPr lang="en-US" dirty="0"/>
          </a:p>
        </p:txBody>
      </p:sp>
      <p:sp>
        <p:nvSpPr>
          <p:cNvPr id="6" name="TextBox 5"/>
          <p:cNvSpPr txBox="1"/>
          <p:nvPr/>
        </p:nvSpPr>
        <p:spPr>
          <a:xfrm>
            <a:off x="3352800" y="5638800"/>
            <a:ext cx="2362200" cy="646331"/>
          </a:xfrm>
          <a:prstGeom prst="rect">
            <a:avLst/>
          </a:prstGeom>
          <a:noFill/>
        </p:spPr>
        <p:txBody>
          <a:bodyPr wrap="square" rtlCol="0">
            <a:spAutoFit/>
          </a:bodyPr>
          <a:lstStyle/>
          <a:p>
            <a:pPr algn="ctr"/>
            <a:r>
              <a:rPr lang="en-US" sz="3600" dirty="0" smtClean="0">
                <a:solidFill>
                  <a:schemeClr val="bg1"/>
                </a:solidFill>
                <a:effectLst>
                  <a:outerShdw blurRad="38100" dist="38100" dir="2700000" algn="tl">
                    <a:srgbClr val="000000">
                      <a:alpha val="43137"/>
                    </a:srgbClr>
                  </a:outerShdw>
                </a:effectLst>
                <a:latin typeface="Britannic Bold" panose="020B0903060703020204" pitchFamily="34" charset="0"/>
              </a:rPr>
              <a:t>Week 93</a:t>
            </a:r>
            <a:endParaRPr lang="en-US" sz="3600" dirty="0">
              <a:solidFill>
                <a:schemeClr val="bg1"/>
              </a:solidFill>
              <a:effectLst>
                <a:outerShdw blurRad="38100" dist="38100" dir="2700000" algn="tl">
                  <a:srgbClr val="000000">
                    <a:alpha val="43137"/>
                  </a:srgbClr>
                </a:outerShdw>
              </a:effectLst>
              <a:latin typeface="Britannic Bold" panose="020B0903060703020204" pitchFamily="34" charset="0"/>
            </a:endParaRPr>
          </a:p>
        </p:txBody>
      </p:sp>
      <p:sp>
        <p:nvSpPr>
          <p:cNvPr id="8" name="Rectangle 7"/>
          <p:cNvSpPr/>
          <p:nvPr/>
        </p:nvSpPr>
        <p:spPr>
          <a:xfrm>
            <a:off x="383241" y="76200"/>
            <a:ext cx="8382000" cy="677108"/>
          </a:xfrm>
          <a:prstGeom prst="rect">
            <a:avLst/>
          </a:prstGeom>
          <a:effectLst>
            <a:innerShdw blurRad="63500" dist="63500" dir="13500000">
              <a:schemeClr val="bg1">
                <a:alpha val="50000"/>
              </a:schemeClr>
            </a:innerShdw>
          </a:effectLst>
        </p:spPr>
        <p:txBody>
          <a:bodyPr wrap="square">
            <a:spAutoFit/>
          </a:bodyPr>
          <a:lstStyle/>
          <a:p>
            <a:pPr algn="ctr"/>
            <a:r>
              <a:rPr lang="en-US" sz="38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The True Apostolic Ministry</a:t>
            </a:r>
            <a:endParaRPr lang="en-US" sz="38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p:txBody>
      </p:sp>
    </p:spTree>
    <p:extLst>
      <p:ext uri="{BB962C8B-B14F-4D97-AF65-F5344CB8AC3E}">
        <p14:creationId xmlns:p14="http://schemas.microsoft.com/office/powerpoint/2010/main" xmlns="" val="26322316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10:1-6</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15200" y="2286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1" y="1066800"/>
            <a:ext cx="8686799" cy="498598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While Paul’s letter </a:t>
            </a:r>
            <a:r>
              <a:rPr lang="en-US" sz="2400" b="1" dirty="0" smtClean="0">
                <a:latin typeface="Cambria" pitchFamily="18" charset="0"/>
              </a:rPr>
              <a:t>does </a:t>
            </a:r>
            <a:r>
              <a:rPr lang="en-US" sz="2400" b="1" dirty="0" smtClean="0">
                <a:latin typeface="Cambria" pitchFamily="18" charset="0"/>
              </a:rPr>
              <a:t>not give the specific complaints or criticisms made by his opponents, nor how he learned of their </a:t>
            </a:r>
            <a:r>
              <a:rPr lang="en-US" sz="2400" b="1" dirty="0" smtClean="0">
                <a:latin typeface="Cambria" pitchFamily="18" charset="0"/>
              </a:rPr>
              <a:t>criticisms; the letter </a:t>
            </a:r>
            <a:r>
              <a:rPr lang="en-US" sz="2400" b="1" dirty="0" smtClean="0">
                <a:latin typeface="Cambria" pitchFamily="18" charset="0"/>
              </a:rPr>
              <a:t>simply sets forth his defense. </a:t>
            </a:r>
          </a:p>
          <a:p>
            <a:pPr indent="457200">
              <a:spcAft>
                <a:spcPts val="1200"/>
              </a:spcAft>
            </a:pPr>
            <a:r>
              <a:rPr lang="en-US" sz="2400" b="1" dirty="0" smtClean="0">
                <a:latin typeface="Cambria" pitchFamily="18" charset="0"/>
              </a:rPr>
              <a:t>Verse</a:t>
            </a:r>
            <a:r>
              <a:rPr lang="en-US" sz="2400" b="1" dirty="0" smtClean="0">
                <a:effectLst>
                  <a:outerShdw blurRad="38100" dist="38100" dir="2700000" algn="tl">
                    <a:srgbClr val="000000">
                      <a:alpha val="43137"/>
                    </a:srgbClr>
                  </a:outerShdw>
                </a:effectLst>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a:t>
            </a:r>
            <a:r>
              <a:rPr lang="en-US" sz="2400" b="1" dirty="0" smtClean="0">
                <a:latin typeface="Cambria" pitchFamily="18" charset="0"/>
              </a:rPr>
              <a:t>, </a:t>
            </a:r>
            <a:r>
              <a:rPr lang="en-US" sz="2400" b="1" dirty="0" smtClean="0">
                <a:latin typeface="Cambria" pitchFamily="18" charset="0"/>
              </a:rPr>
              <a:t>addresses accusation of two-faced hypocrisy. </a:t>
            </a:r>
            <a:endParaRPr lang="en-US" sz="2400" b="1" dirty="0" smtClean="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itchFamily="18" charset="0"/>
              </a:rPr>
              <a:t>Paul’s </a:t>
            </a:r>
            <a:r>
              <a:rPr lang="en-US" sz="2400" b="1" dirty="0" smtClean="0">
                <a:latin typeface="Cambria" pitchFamily="18" charset="0"/>
              </a:rPr>
              <a:t>opponents </a:t>
            </a:r>
            <a:r>
              <a:rPr lang="en-US" sz="2400" b="1" dirty="0" smtClean="0">
                <a:latin typeface="Cambria" pitchFamily="18" charset="0"/>
              </a:rPr>
              <a:t>criticized him for being bold with his </a:t>
            </a:r>
            <a:r>
              <a:rPr lang="en-US" sz="2400" b="1" dirty="0" smtClean="0">
                <a:latin typeface="Cambria" pitchFamily="18" charset="0"/>
              </a:rPr>
              <a:t>letters, </a:t>
            </a:r>
            <a:r>
              <a:rPr lang="en-US" sz="2400" b="1" dirty="0" smtClean="0">
                <a:latin typeface="Cambria" pitchFamily="18" charset="0"/>
              </a:rPr>
              <a:t>but lacking courage in person. </a:t>
            </a:r>
            <a:r>
              <a:rPr lang="en-US" sz="2400" b="1" dirty="0" smtClean="0">
                <a:latin typeface="Cambria" pitchFamily="18" charset="0"/>
              </a:rPr>
              <a:t> So</a:t>
            </a:r>
            <a:r>
              <a:rPr lang="en-US" sz="2400" b="1" dirty="0" smtClean="0">
                <a:latin typeface="Cambria" pitchFamily="18" charset="0"/>
              </a:rPr>
              <a:t>, with a tone of sarcasm, Paul quotes his critics in Corinth. </a:t>
            </a:r>
          </a:p>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“You are meek when you are with us, but you write bold letters when you’re away from us. </a:t>
            </a: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 You’re </a:t>
            </a:r>
            <a:r>
              <a:rPr lang="en-US" sz="2400" b="1" i="1" u="sng" dirty="0" smtClean="0">
                <a:effectLst>
                  <a:outerShdw blurRad="38100" dist="38100" dir="2700000" algn="tl">
                    <a:srgbClr val="000000">
                      <a:alpha val="43137"/>
                    </a:srgbClr>
                  </a:outerShdw>
                </a:effectLst>
                <a:latin typeface="Cambria" pitchFamily="18" charset="0"/>
                <a:ea typeface="Cambria" panose="02040503050406030204" pitchFamily="18" charset="0"/>
              </a:rPr>
              <a:t>two-faced</a:t>
            </a: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 When </a:t>
            </a: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you actually have to face people, you’re “</a:t>
            </a:r>
            <a:r>
              <a:rPr lang="en-US" sz="2400" b="1" i="1" u="sng" dirty="0" smtClean="0">
                <a:effectLst>
                  <a:outerShdw blurRad="38100" dist="38100" dir="2700000" algn="tl">
                    <a:srgbClr val="000000">
                      <a:alpha val="43137"/>
                    </a:srgbClr>
                  </a:outerShdw>
                </a:effectLst>
                <a:latin typeface="Cambria" pitchFamily="18" charset="0"/>
                <a:ea typeface="Cambria" panose="02040503050406030204" pitchFamily="18" charset="0"/>
              </a:rPr>
              <a:t>MR. NICE GUY</a:t>
            </a: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 but when it’s pen and paper, you boldly unleash! </a:t>
            </a: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 Would </a:t>
            </a: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the real Paul please stand up?”</a:t>
            </a:r>
          </a:p>
        </p:txBody>
      </p:sp>
    </p:spTree>
    <p:extLst>
      <p:ext uri="{BB962C8B-B14F-4D97-AF65-F5344CB8AC3E}">
        <p14:creationId xmlns:p14="http://schemas.microsoft.com/office/powerpoint/2010/main" xmlns="" val="78139626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10:1-6</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15200" y="2286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1" y="1143000"/>
            <a:ext cx="8686799" cy="5139869"/>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Verse</a:t>
            </a:r>
            <a:r>
              <a:rPr lang="en-US" sz="2400" b="1" dirty="0" smtClean="0">
                <a:effectLst>
                  <a:outerShdw blurRad="38100" dist="38100" dir="2700000" algn="tl">
                    <a:srgbClr val="000000">
                      <a:alpha val="43137"/>
                    </a:srgbClr>
                  </a:outerShdw>
                </a:effectLst>
                <a:latin typeface="Cambria" pitchFamily="18" charset="0"/>
              </a:rPr>
              <a:t> 2</a:t>
            </a:r>
            <a:r>
              <a:rPr lang="en-US" sz="2400" b="1" dirty="0" smtClean="0">
                <a:latin typeface="Cambria" pitchFamily="18" charset="0"/>
              </a:rPr>
              <a:t>, combats the criticism of fleshly motives. </a:t>
            </a:r>
            <a:endParaRPr lang="en-US" sz="2400" b="1" dirty="0" smtClean="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itchFamily="18" charset="0"/>
              </a:rPr>
              <a:t>Paul’s </a:t>
            </a:r>
            <a:r>
              <a:rPr lang="en-US" sz="2400" b="1" dirty="0" smtClean="0">
                <a:latin typeface="Cambria" pitchFamily="18" charset="0"/>
              </a:rPr>
              <a:t>opponents </a:t>
            </a:r>
            <a:r>
              <a:rPr lang="en-US" sz="2400" b="1" dirty="0" smtClean="0">
                <a:latin typeface="Cambria" pitchFamily="18" charset="0"/>
              </a:rPr>
              <a:t>accused him of walking in the flesh, of harboring impure motives, and of using manipulative methods. </a:t>
            </a:r>
          </a:p>
          <a:p>
            <a:pPr indent="457200">
              <a:spcAft>
                <a:spcPts val="1200"/>
              </a:spcAft>
            </a:pPr>
            <a:r>
              <a:rPr lang="en-US" sz="2400" b="1" dirty="0" smtClean="0">
                <a:latin typeface="Cambria" pitchFamily="18" charset="0"/>
              </a:rPr>
              <a:t>The Judaizers especially would have regarded Paul as an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anything goes</a:t>
            </a:r>
            <a:r>
              <a:rPr lang="en-US" sz="2400" b="1" i="1" dirty="0" smtClean="0">
                <a:latin typeface="Cambria" pitchFamily="18" charset="0"/>
              </a:rPr>
              <a:t>”</a:t>
            </a:r>
            <a:r>
              <a:rPr lang="en-US" sz="2400" b="1" dirty="0" smtClean="0">
                <a:latin typeface="Cambria" pitchFamily="18" charset="0"/>
              </a:rPr>
              <a:t> liberal because he didn’t follow the Law to a tee.  To a legalist, non-legalists always appear to be worldly. </a:t>
            </a:r>
          </a:p>
          <a:p>
            <a:pPr indent="457200">
              <a:spcAft>
                <a:spcPts val="1200"/>
              </a:spcAft>
            </a:pPr>
            <a:r>
              <a:rPr lang="en-US" sz="2400" b="1" dirty="0" smtClean="0">
                <a:latin typeface="Cambria" pitchFamily="18" charset="0"/>
              </a:rPr>
              <a:t>They also accused Paul of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false motives</a:t>
            </a:r>
            <a:r>
              <a:rPr lang="en-US" sz="2400" b="1" i="1" dirty="0" smtClean="0">
                <a:latin typeface="Cambria" pitchFamily="18" charset="0"/>
              </a:rPr>
              <a:t>”</a:t>
            </a:r>
            <a:r>
              <a:rPr lang="en-US" sz="2400" b="1" dirty="0" smtClean="0">
                <a:latin typeface="Cambria" pitchFamily="18" charset="0"/>
              </a:rPr>
              <a:t> – grasping for power, prestige, and maybe even money.  </a:t>
            </a:r>
          </a:p>
          <a:p>
            <a:pPr indent="457200">
              <a:spcAft>
                <a:spcPts val="1200"/>
              </a:spcAft>
            </a:pPr>
            <a:r>
              <a:rPr lang="en-US" sz="2400" b="1" dirty="0" smtClean="0">
                <a:latin typeface="Cambria" pitchFamily="18" charset="0"/>
              </a:rPr>
              <a:t>Finally, they would have perceived Paul’s multiple letters and messengers as a means of manipulating them for his own selfish ends. </a:t>
            </a:r>
          </a:p>
        </p:txBody>
      </p:sp>
    </p:spTree>
    <p:extLst>
      <p:ext uri="{BB962C8B-B14F-4D97-AF65-F5344CB8AC3E}">
        <p14:creationId xmlns:p14="http://schemas.microsoft.com/office/powerpoint/2010/main" xmlns="" val="176888726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76200"/>
            <a:ext cx="868680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10:1-6</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2390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0" y="990600"/>
            <a:ext cx="8763000" cy="5878532"/>
          </a:xfrm>
          <a:prstGeom prst="rect">
            <a:avLst/>
          </a:prstGeom>
          <a:noFill/>
          <a:effectLst/>
        </p:spPr>
        <p:txBody>
          <a:bodyPr wrap="square" rtlCol="0">
            <a:spAutoFit/>
          </a:bodyPr>
          <a:lstStyle/>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Despite the inaccurate defamatory remarks by his critics, Paul approached the Corinthians with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meekness and gentleness of Christ</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10:1</a:t>
            </a:r>
            <a:r>
              <a:rPr lang="en-US" sz="2400" b="1" dirty="0" smtClean="0">
                <a:latin typeface="Cambria" panose="02040503050406030204" pitchFamily="18" charset="0"/>
                <a:ea typeface="Cambria" panose="02040503050406030204" pitchFamily="18" charset="0"/>
              </a:rPr>
              <a:t>). </a:t>
            </a:r>
            <a:endParaRPr lang="en-US" sz="2400" b="1" i="1" dirty="0" smtClean="0">
              <a:latin typeface="Cambria" panose="02040503050406030204" pitchFamily="18" charset="0"/>
              <a:ea typeface="Cambria" panose="02040503050406030204" pitchFamily="18" charset="0"/>
            </a:endParaRPr>
          </a:p>
          <a:p>
            <a:pPr indent="457200">
              <a:spcAft>
                <a:spcPts val="1200"/>
              </a:spcAft>
              <a:tabLst>
                <a:tab pos="457200" algn="l"/>
              </a:tabLst>
            </a:pPr>
            <a:r>
              <a:rPr lang="en-US" sz="2400" b="1" dirty="0" smtClean="0">
                <a:latin typeface="Cambria" pitchFamily="18" charset="0"/>
              </a:rPr>
              <a:t>This tone reflects a calm, controlled response to the Corinthians who had come under the spell of the malicious accusers. </a:t>
            </a:r>
          </a:p>
          <a:p>
            <a:pPr indent="457200">
              <a:spcAft>
                <a:spcPts val="1200"/>
              </a:spcAft>
              <a:tabLst>
                <a:tab pos="457200" algn="l"/>
              </a:tabLst>
            </a:pPr>
            <a:r>
              <a:rPr lang="en-US" sz="2400" b="1" i="1" dirty="0" smtClean="0">
                <a:latin typeface="Cambria" pitchFamily="18" charset="0"/>
                <a:ea typeface="Cambria" panose="02040503050406030204" pitchFamily="18" charset="0"/>
              </a:rPr>
              <a:t>“</a:t>
            </a:r>
            <a:r>
              <a:rPr lang="en-US" sz="2400" b="1" i="1" dirty="0">
                <a:effectLst>
                  <a:outerShdw blurRad="38100" dist="38100" dir="2700000" algn="tl">
                    <a:srgbClr val="000000">
                      <a:alpha val="43137"/>
                    </a:srgbClr>
                  </a:outerShdw>
                </a:effectLst>
                <a:latin typeface="Cambria" pitchFamily="18" charset="0"/>
                <a:ea typeface="Cambria" panose="02040503050406030204" pitchFamily="18" charset="0"/>
              </a:rPr>
              <a:t>M</a:t>
            </a: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eekness</a:t>
            </a:r>
            <a:r>
              <a:rPr lang="en-US" sz="2400" b="1" i="1" dirty="0" smtClean="0">
                <a:latin typeface="Cambria" pitchFamily="18" charset="0"/>
                <a:ea typeface="Cambria" panose="02040503050406030204" pitchFamily="18" charset="0"/>
              </a:rPr>
              <a:t>”</a:t>
            </a:r>
            <a:r>
              <a:rPr lang="en-US" sz="2400" b="1" dirty="0" smtClean="0">
                <a:latin typeface="Cambria" pitchFamily="18" charset="0"/>
                <a:ea typeface="Cambria" panose="02040503050406030204" pitchFamily="18" charset="0"/>
              </a:rPr>
              <a:t> does not mean </a:t>
            </a:r>
            <a:r>
              <a:rPr lang="en-US" sz="2400" b="1" i="1" dirty="0" smtClean="0">
                <a:latin typeface="Cambria"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weakness.</a:t>
            </a:r>
            <a:r>
              <a:rPr lang="en-US" sz="2400" b="1" i="1" dirty="0" smtClean="0">
                <a:latin typeface="Cambria" pitchFamily="18" charset="0"/>
                <a:ea typeface="Cambria" panose="02040503050406030204" pitchFamily="18" charset="0"/>
              </a:rPr>
              <a:t>”</a:t>
            </a:r>
            <a:r>
              <a:rPr lang="en-US" sz="2400" b="1" dirty="0" smtClean="0">
                <a:latin typeface="Cambria" pitchFamily="18" charset="0"/>
                <a:ea typeface="Cambria" panose="02040503050406030204" pitchFamily="18" charset="0"/>
              </a:rPr>
              <a:t>  It’s </a:t>
            </a:r>
            <a:r>
              <a:rPr lang="en-US" sz="2400" b="1" dirty="0" smtClean="0">
                <a:latin typeface="Cambria" pitchFamily="18" charset="0"/>
                <a:ea typeface="Cambria" panose="02040503050406030204" pitchFamily="18" charset="0"/>
              </a:rPr>
              <a:t>not </a:t>
            </a:r>
            <a:r>
              <a:rPr lang="en-US" sz="2400" b="1" dirty="0" smtClean="0">
                <a:latin typeface="Cambria" pitchFamily="18" charset="0"/>
                <a:ea typeface="Cambria" panose="02040503050406030204" pitchFamily="18" charset="0"/>
              </a:rPr>
              <a:t>rolling </a:t>
            </a:r>
            <a:r>
              <a:rPr lang="en-US" sz="2400" b="1" dirty="0" smtClean="0">
                <a:latin typeface="Cambria" pitchFamily="18" charset="0"/>
                <a:ea typeface="Cambria" panose="02040503050406030204" pitchFamily="18" charset="0"/>
              </a:rPr>
              <a:t>over and playing dead as people kick and prod you.  It’s the same word </a:t>
            </a:r>
            <a:r>
              <a:rPr lang="en-US" sz="2400" b="1" i="1" dirty="0" smtClean="0">
                <a:latin typeface="Cambria"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meek</a:t>
            </a:r>
            <a:r>
              <a:rPr lang="en-US" sz="2400" b="1" i="1" dirty="0" smtClean="0">
                <a:latin typeface="Cambria" pitchFamily="18" charset="0"/>
                <a:ea typeface="Cambria" panose="02040503050406030204" pitchFamily="18" charset="0"/>
              </a:rPr>
              <a:t>”</a:t>
            </a:r>
            <a:r>
              <a:rPr lang="en-US" sz="2400" b="1" dirty="0" smtClean="0">
                <a:latin typeface="Cambria" pitchFamily="18" charset="0"/>
                <a:ea typeface="Cambria" panose="02040503050406030204" pitchFamily="18" charset="0"/>
              </a:rPr>
              <a:t> Jesus </a:t>
            </a:r>
            <a:r>
              <a:rPr lang="en-US" sz="2400" b="1" dirty="0" smtClean="0">
                <a:latin typeface="Cambria" pitchFamily="18" charset="0"/>
                <a:ea typeface="Cambria" panose="02040503050406030204" pitchFamily="18" charset="0"/>
              </a:rPr>
              <a:t>used </a:t>
            </a:r>
            <a:r>
              <a:rPr lang="en-US" sz="2400" b="1" dirty="0" smtClean="0">
                <a:latin typeface="Cambria" pitchFamily="18" charset="0"/>
                <a:ea typeface="Cambria" panose="02040503050406030204" pitchFamily="18" charset="0"/>
              </a:rPr>
              <a:t>in </a:t>
            </a:r>
            <a:r>
              <a:rPr lang="en-US" sz="2400" b="1" dirty="0" smtClean="0">
                <a:effectLst>
                  <a:outerShdw blurRad="38100" dist="38100" dir="2700000" algn="tl">
                    <a:srgbClr val="000000">
                      <a:alpha val="43137"/>
                    </a:srgbClr>
                  </a:outerShdw>
                </a:effectLst>
                <a:latin typeface="Cambria" pitchFamily="18" charset="0"/>
                <a:ea typeface="Cambria" panose="02040503050406030204" pitchFamily="18" charset="0"/>
              </a:rPr>
              <a:t>Matthew </a:t>
            </a:r>
            <a:r>
              <a:rPr lang="en-US" sz="2400" b="1" dirty="0" smtClean="0">
                <a:effectLst>
                  <a:outerShdw blurRad="38100" dist="38100" dir="2700000" algn="tl">
                    <a:srgbClr val="000000">
                      <a:alpha val="43137"/>
                    </a:srgbClr>
                  </a:outerShdw>
                </a:effectLst>
                <a:latin typeface="Cambria" pitchFamily="18" charset="0"/>
                <a:ea typeface="Cambria" panose="02040503050406030204" pitchFamily="18" charset="0"/>
              </a:rPr>
              <a:t>11:29</a:t>
            </a:r>
            <a:r>
              <a:rPr lang="en-US" sz="2400" b="1" dirty="0" smtClean="0">
                <a:latin typeface="Cambria" pitchFamily="18" charset="0"/>
                <a:ea typeface="Cambria" panose="02040503050406030204" pitchFamily="18" charset="0"/>
              </a:rPr>
              <a:t> </a:t>
            </a:r>
            <a:r>
              <a:rPr lang="en-US" sz="2400" b="1" dirty="0" smtClean="0">
                <a:latin typeface="Cambria" pitchFamily="18" charset="0"/>
                <a:ea typeface="Cambria" panose="02040503050406030204" pitchFamily="18" charset="0"/>
              </a:rPr>
              <a:t>to describe Himself. </a:t>
            </a:r>
          </a:p>
          <a:p>
            <a:pPr indent="457200">
              <a:spcAft>
                <a:spcPts val="1200"/>
              </a:spcAft>
              <a:tabLst>
                <a:tab pos="457200" algn="l"/>
              </a:tabLst>
            </a:pPr>
            <a:r>
              <a:rPr lang="en-US" sz="2400" b="1" dirty="0" smtClean="0">
                <a:latin typeface="Cambria" pitchFamily="18" charset="0"/>
                <a:ea typeface="Cambria" panose="02040503050406030204" pitchFamily="18" charset="0"/>
              </a:rPr>
              <a:t>But, Jesus </a:t>
            </a:r>
            <a:r>
              <a:rPr lang="en-US" sz="2400" b="1" dirty="0" smtClean="0">
                <a:latin typeface="Cambria" pitchFamily="18" charset="0"/>
                <a:ea typeface="Cambria" panose="02040503050406030204" pitchFamily="18" charset="0"/>
              </a:rPr>
              <a:t>did not hesitate to unleash a tirade of rebuke against Jewish hypocrisy (</a:t>
            </a:r>
            <a:r>
              <a:rPr lang="en-US" sz="2400" b="1" dirty="0" smtClean="0">
                <a:effectLst>
                  <a:outerShdw blurRad="38100" dist="38100" dir="2700000" algn="tl">
                    <a:srgbClr val="000000">
                      <a:alpha val="43137"/>
                    </a:srgbClr>
                  </a:outerShdw>
                </a:effectLst>
                <a:latin typeface="Cambria" pitchFamily="18" charset="0"/>
                <a:ea typeface="Cambria" panose="02040503050406030204" pitchFamily="18" charset="0"/>
              </a:rPr>
              <a:t>Matt. 23:13-33</a:t>
            </a:r>
            <a:r>
              <a:rPr lang="en-US" sz="2400" b="1" dirty="0" smtClean="0">
                <a:latin typeface="Cambria" pitchFamily="18" charset="0"/>
                <a:ea typeface="Cambria" panose="02040503050406030204" pitchFamily="18" charset="0"/>
              </a:rPr>
              <a:t>). </a:t>
            </a:r>
          </a:p>
          <a:p>
            <a:pPr indent="457200">
              <a:spcAft>
                <a:spcPts val="1200"/>
              </a:spcAft>
              <a:tabLst>
                <a:tab pos="457200" algn="l"/>
              </a:tabLst>
            </a:pPr>
            <a:r>
              <a:rPr lang="en-US" sz="2400" b="1" dirty="0" smtClean="0">
                <a:latin typeface="Cambria" pitchFamily="18" charset="0"/>
                <a:ea typeface="Cambria" panose="02040503050406030204" pitchFamily="18" charset="0"/>
              </a:rPr>
              <a:t>Depending on the circumstances and context, a “</a:t>
            </a: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meek</a:t>
            </a:r>
            <a:r>
              <a:rPr lang="en-US" sz="2400" b="1" dirty="0" smtClean="0">
                <a:latin typeface="Cambria" pitchFamily="18" charset="0"/>
                <a:ea typeface="Cambria" panose="02040503050406030204" pitchFamily="18" charset="0"/>
              </a:rPr>
              <a:t>” person can be gentle and humble or angry and severe. </a:t>
            </a:r>
            <a:endParaRPr lang="en-US" sz="2400" b="1" dirty="0">
              <a:latin typeface="Cambria" pitchFamily="18" charset="0"/>
              <a:ea typeface="Cambria" panose="02040503050406030204" pitchFamily="18" charset="0"/>
            </a:endParaRPr>
          </a:p>
        </p:txBody>
      </p:sp>
    </p:spTree>
    <p:extLst>
      <p:ext uri="{BB962C8B-B14F-4D97-AF65-F5344CB8AC3E}">
        <p14:creationId xmlns:p14="http://schemas.microsoft.com/office/powerpoint/2010/main" xmlns="" val="393113005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258857" y="116915"/>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10:1-6</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15200" y="191247"/>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198008" y="939875"/>
            <a:ext cx="8717057" cy="5878532"/>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In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13:10</a:t>
            </a:r>
            <a:r>
              <a:rPr lang="en-US" sz="2400" b="1" dirty="0" smtClean="0">
                <a:latin typeface="Cambria" panose="02040503050406030204" pitchFamily="18" charset="0"/>
                <a:ea typeface="Cambria" panose="02040503050406030204" pitchFamily="18" charset="0"/>
              </a:rPr>
              <a:t>, Paul gives the reason for the difference in his tone, yet to </a:t>
            </a:r>
            <a:r>
              <a:rPr lang="en-US" sz="2400" b="1" dirty="0">
                <a:latin typeface="Cambria" panose="02040503050406030204" pitchFamily="18" charset="0"/>
                <a:ea typeface="Cambria" panose="02040503050406030204" pitchFamily="18" charset="0"/>
              </a:rPr>
              <a:t>the </a:t>
            </a:r>
            <a:r>
              <a:rPr lang="en-US" sz="2400" b="1" dirty="0" smtClean="0">
                <a:latin typeface="Cambria" panose="02040503050406030204" pitchFamily="18" charset="0"/>
                <a:ea typeface="Cambria" panose="02040503050406030204" pitchFamily="18" charset="0"/>
              </a:rPr>
              <a:t>critics, unwilling to grant Paul the benefit of the doubt, the smallest hint of inconsistency was blown out of proportion. </a:t>
            </a:r>
          </a:p>
          <a:p>
            <a:pPr indent="457200">
              <a:spcAft>
                <a:spcPts val="1200"/>
              </a:spcAft>
            </a:pPr>
            <a:r>
              <a:rPr lang="en-US" sz="2400" b="1" dirty="0" smtClean="0">
                <a:latin typeface="Cambria" panose="02040503050406030204" pitchFamily="18" charset="0"/>
                <a:ea typeface="Cambria" panose="02040503050406030204" pitchFamily="18" charset="0"/>
              </a:rPr>
              <a:t>To clear the fog in the Corinthians minds Paul in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10:3-5</a:t>
            </a:r>
            <a:r>
              <a:rPr lang="en-US" sz="2400" b="1" dirty="0" smtClean="0">
                <a:latin typeface="Cambria" panose="02040503050406030204" pitchFamily="18" charset="0"/>
                <a:ea typeface="Cambria" panose="02040503050406030204" pitchFamily="18" charset="0"/>
              </a:rPr>
              <a:t>, seeks to persuade them that the battle against the criticism of the false teacher is a spiritual battle. </a:t>
            </a:r>
          </a:p>
          <a:p>
            <a:pPr indent="457200">
              <a:spcAft>
                <a:spcPts val="1200"/>
              </a:spcAft>
            </a:pPr>
            <a:r>
              <a:rPr lang="en-US" sz="2400" b="1" dirty="0" smtClean="0">
                <a:latin typeface="Cambria" panose="02040503050406030204" pitchFamily="18" charset="0"/>
                <a:ea typeface="Cambria" panose="02040503050406030204" pitchFamily="18" charset="0"/>
              </a:rPr>
              <a:t>It therefore requires spiritual warfare methods rather than a carnal approach to handling controversy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10:3</a:t>
            </a:r>
            <a:r>
              <a:rPr lang="en-US" sz="2400" b="1" dirty="0" smtClean="0">
                <a:latin typeface="Cambria" panose="02040503050406030204" pitchFamily="18" charset="0"/>
                <a:ea typeface="Cambria" panose="02040503050406030204" pitchFamily="18" charset="0"/>
              </a:rPr>
              <a:t>). </a:t>
            </a:r>
          </a:p>
          <a:p>
            <a:pPr indent="457200">
              <a:spcAft>
                <a:spcPts val="1200"/>
              </a:spcAft>
            </a:pPr>
            <a:r>
              <a:rPr lang="en-US" sz="2400" b="1" dirty="0" smtClean="0">
                <a:latin typeface="Cambria" panose="02040503050406030204" pitchFamily="18" charset="0"/>
                <a:ea typeface="Cambria" panose="02040503050406030204" pitchFamily="18" charset="0"/>
              </a:rPr>
              <a:t>Paul knew he couldn’t just show up in Corinth and start knocking </a:t>
            </a:r>
            <a:r>
              <a:rPr lang="en-US" sz="2400" b="1" dirty="0" smtClean="0">
                <a:latin typeface="Cambria" panose="02040503050406030204" pitchFamily="18" charset="0"/>
                <a:ea typeface="Cambria" panose="02040503050406030204" pitchFamily="18" charset="0"/>
              </a:rPr>
              <a:t>heads, </a:t>
            </a:r>
            <a:r>
              <a:rPr lang="en-US" sz="2400" b="1" dirty="0" smtClean="0">
                <a:latin typeface="Cambria" panose="02040503050406030204" pitchFamily="18" charset="0"/>
                <a:ea typeface="Cambria" panose="02040503050406030204" pitchFamily="18" charset="0"/>
              </a:rPr>
              <a:t>or simply pull </a:t>
            </a:r>
            <a:r>
              <a:rPr lang="en-US" sz="2400" b="1" dirty="0" smtClean="0">
                <a:latin typeface="Cambria" panose="02040503050406030204" pitchFamily="18" charset="0"/>
                <a:ea typeface="Cambria" panose="02040503050406030204" pitchFamily="18" charset="0"/>
              </a:rPr>
              <a:t>rank, </a:t>
            </a:r>
            <a:r>
              <a:rPr lang="en-US" sz="2400" b="1" dirty="0" smtClean="0">
                <a:latin typeface="Cambria" panose="02040503050406030204" pitchFamily="18" charset="0"/>
                <a:ea typeface="Cambria" panose="02040503050406030204" pitchFamily="18" charset="0"/>
              </a:rPr>
              <a:t>or just give them a tongue-lashing.  </a:t>
            </a:r>
          </a:p>
          <a:p>
            <a:pPr indent="457200">
              <a:spcAft>
                <a:spcPts val="1200"/>
              </a:spcAft>
            </a:pPr>
            <a:r>
              <a:rPr lang="en-US" sz="2400" b="1" dirty="0" smtClean="0">
                <a:latin typeface="Cambria" panose="02040503050406030204" pitchFamily="18" charset="0"/>
                <a:ea typeface="Cambria" panose="02040503050406030204" pitchFamily="18" charset="0"/>
              </a:rPr>
              <a:t>Instead</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he </a:t>
            </a:r>
            <a:r>
              <a:rPr lang="en-US" sz="2400" b="1" dirty="0">
                <a:latin typeface="Cambria" panose="02040503050406030204" pitchFamily="18" charset="0"/>
                <a:ea typeface="Cambria" panose="02040503050406030204" pitchFamily="18" charset="0"/>
              </a:rPr>
              <a:t>knew that the battle was in the hearts and minds of the Corinthian congregation.</a:t>
            </a:r>
            <a:endParaRPr lang="en-US" sz="240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102216480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58857" y="116915"/>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10:1-6</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15200" y="191247"/>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198008" y="965947"/>
            <a:ext cx="8717057" cy="5878532"/>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Paul had to draw them away from the deception of the false </a:t>
            </a:r>
            <a:r>
              <a:rPr lang="en-US" sz="2400" b="1" dirty="0" smtClean="0">
                <a:latin typeface="Cambria" panose="02040503050406030204" pitchFamily="18" charset="0"/>
                <a:ea typeface="Cambria" panose="02040503050406030204" pitchFamily="18" charset="0"/>
              </a:rPr>
              <a:t>teachers </a:t>
            </a:r>
            <a:r>
              <a:rPr lang="en-US" sz="2400" b="1" dirty="0" smtClean="0">
                <a:latin typeface="Cambria" panose="02040503050406030204" pitchFamily="18" charset="0"/>
                <a:ea typeface="Cambria" panose="02040503050406030204" pitchFamily="18" charset="0"/>
              </a:rPr>
              <a:t>and critics and ally them once again with their founding apostolic teacher. </a:t>
            </a:r>
          </a:p>
          <a:p>
            <a:pPr indent="457200">
              <a:spcAft>
                <a:spcPts val="1200"/>
              </a:spcAft>
            </a:pPr>
            <a:r>
              <a:rPr lang="en-US" sz="2400" b="1" dirty="0" smtClean="0">
                <a:latin typeface="Cambria" panose="02040503050406030204" pitchFamily="18" charset="0"/>
                <a:ea typeface="Cambria" panose="02040503050406030204" pitchFamily="18" charset="0"/>
              </a:rPr>
              <a:t>So, Paul had to destroy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speculations</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and challenges to the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knowledge of God</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by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taking every thought captive to the obedience of Christ</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10:5</a:t>
            </a:r>
            <a:r>
              <a:rPr lang="en-US" sz="2400" b="1" dirty="0" smtClean="0">
                <a:latin typeface="Cambria" panose="02040503050406030204" pitchFamily="18" charset="0"/>
                <a:ea typeface="Cambria" panose="02040503050406030204" pitchFamily="18" charset="0"/>
              </a:rPr>
              <a:t>).</a:t>
            </a:r>
          </a:p>
          <a:p>
            <a:pPr indent="457200">
              <a:spcAft>
                <a:spcPts val="1200"/>
              </a:spcAft>
            </a:pPr>
            <a:r>
              <a:rPr lang="en-US" sz="2400" b="1" dirty="0" smtClean="0">
                <a:latin typeface="Cambria" panose="02040503050406030204" pitchFamily="18" charset="0"/>
                <a:ea typeface="Cambria" panose="02040503050406030204" pitchFamily="18" charset="0"/>
              </a:rPr>
              <a:t>In those days, cities constructed defenses to protect them from enemy invasion. </a:t>
            </a:r>
            <a:r>
              <a:rPr lang="en-US" sz="2400" b="1" dirty="0" smtClean="0">
                <a:latin typeface="Cambria" panose="02040503050406030204" pitchFamily="18" charset="0"/>
                <a:ea typeface="Cambria" panose="02040503050406030204" pitchFamily="18" charset="0"/>
              </a:rPr>
              <a:t> These </a:t>
            </a:r>
            <a:r>
              <a:rPr lang="en-US" sz="2400" b="1" dirty="0" smtClean="0">
                <a:latin typeface="Cambria" panose="02040503050406030204" pitchFamily="18" charset="0"/>
                <a:ea typeface="Cambria" panose="02040503050406030204" pitchFamily="18" charset="0"/>
              </a:rPr>
              <a:t>defense mechanisms included fortresses, lookout towers, and sturdy walls to prevent invader from gaining easy access. </a:t>
            </a:r>
          </a:p>
          <a:p>
            <a:pPr indent="457200">
              <a:spcAft>
                <a:spcPts val="1200"/>
              </a:spcAft>
            </a:pPr>
            <a:r>
              <a:rPr lang="en-US" sz="2400" b="1" dirty="0" smtClean="0">
                <a:latin typeface="Cambria" panose="02040503050406030204" pitchFamily="18" charset="0"/>
                <a:ea typeface="Cambria" panose="02040503050406030204" pitchFamily="18" charset="0"/>
              </a:rPr>
              <a:t>This is the image Paul has in mind as he compares the  spiritual battle with an earthly city under siege. </a:t>
            </a:r>
          </a:p>
          <a:p>
            <a:pPr indent="457200">
              <a:spcAft>
                <a:spcPts val="1200"/>
              </a:spcAft>
            </a:pPr>
            <a:r>
              <a:rPr lang="en-US" sz="2400" b="1" dirty="0" smtClean="0">
                <a:latin typeface="Cambria" panose="02040503050406030204" pitchFamily="18" charset="0"/>
                <a:ea typeface="Cambria" panose="02040503050406030204" pitchFamily="18" charset="0"/>
              </a:rPr>
              <a:t>The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fortress</a:t>
            </a:r>
            <a:r>
              <a:rPr lang="en-US" sz="2400" b="1" i="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is our mind.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Speculations</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represent the walls built around the fortress.</a:t>
            </a:r>
          </a:p>
        </p:txBody>
      </p:sp>
    </p:spTree>
    <p:extLst>
      <p:ext uri="{BB962C8B-B14F-4D97-AF65-F5344CB8AC3E}">
        <p14:creationId xmlns:p14="http://schemas.microsoft.com/office/powerpoint/2010/main" xmlns="" val="263483691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58857" y="116915"/>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10:1-6</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15200" y="191247"/>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198008" y="1066801"/>
            <a:ext cx="8717057" cy="5355312"/>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Thus,  the presuppositions, biases, and preconceived notions can shield the mind from the invasion of the truth,  while the mind itself stands immovable in the face of the attack. </a:t>
            </a:r>
          </a:p>
          <a:p>
            <a:pPr indent="457200">
              <a:spcAft>
                <a:spcPts val="1200"/>
              </a:spcAft>
            </a:pPr>
            <a:r>
              <a:rPr lang="en-US" sz="2400" b="1" dirty="0" smtClean="0">
                <a:latin typeface="Cambria" panose="02040503050406030204" pitchFamily="18" charset="0"/>
                <a:ea typeface="Cambria" panose="02040503050406030204" pitchFamily="18" charset="0"/>
              </a:rPr>
              <a:t>Not until the Lord penetrated that thick wall of defense could Paul hope to attain a victory over the hearts and minds of the Corinthian Christians. </a:t>
            </a:r>
          </a:p>
          <a:p>
            <a:pPr indent="457200">
              <a:spcAft>
                <a:spcPts val="1200"/>
              </a:spcAft>
            </a:pPr>
            <a:r>
              <a:rPr lang="en-US" sz="2400" b="1" dirty="0" smtClean="0">
                <a:latin typeface="Cambria" panose="02040503050406030204" pitchFamily="18" charset="0"/>
                <a:ea typeface="Cambria" panose="02040503050406030204" pitchFamily="18" charset="0"/>
              </a:rPr>
              <a:t>They were kept captive under the influence </a:t>
            </a:r>
            <a:r>
              <a:rPr lang="en-US" sz="2400" b="1" dirty="0" smtClean="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of</a:t>
            </a:r>
            <a:r>
              <a:rPr lang="en-US" sz="2400" b="1" dirty="0" smtClean="0">
                <a:latin typeface="Cambria" panose="02040503050406030204" pitchFamily="18" charset="0"/>
                <a:ea typeface="Cambria" panose="02040503050406030204" pitchFamily="18" charset="0"/>
              </a:rPr>
              <a:t> a </a:t>
            </a:r>
            <a:r>
              <a:rPr lang="en-US" sz="2400" b="1" dirty="0" smtClean="0">
                <a:latin typeface="Cambria" panose="02040503050406030204" pitchFamily="18" charset="0"/>
                <a:ea typeface="Cambria" panose="02040503050406030204" pitchFamily="18" charset="0"/>
              </a:rPr>
              <a:t>few false teachers doing everything they could to keep Paul and his apostolic associates outside the wall they had constructed.</a:t>
            </a:r>
          </a:p>
          <a:p>
            <a:pPr indent="457200">
              <a:spcAft>
                <a:spcPts val="1200"/>
              </a:spcAft>
            </a:pPr>
            <a:r>
              <a:rPr lang="en-US" sz="2400" b="1" dirty="0" smtClean="0">
                <a:latin typeface="Cambria" panose="02040503050406030204" pitchFamily="18" charset="0"/>
                <a:ea typeface="Cambria" panose="02040503050406030204" pitchFamily="18" charset="0"/>
              </a:rPr>
              <a:t>In this battle against the false teachers, Paul needed to gain full allegiance of the true believers in Corinth. </a:t>
            </a:r>
            <a:r>
              <a:rPr lang="en-US" sz="2400" b="1" dirty="0" smtClean="0">
                <a:latin typeface="Cambria" panose="02040503050406030204" pitchFamily="18" charset="0"/>
                <a:ea typeface="Cambria" panose="02040503050406030204" pitchFamily="18" charset="0"/>
              </a:rPr>
              <a:t> Many </a:t>
            </a:r>
            <a:r>
              <a:rPr lang="en-US" sz="2400" b="1" dirty="0" smtClean="0">
                <a:latin typeface="Cambria" panose="02040503050406030204" pitchFamily="18" charset="0"/>
                <a:ea typeface="Cambria" panose="02040503050406030204" pitchFamily="18" charset="0"/>
              </a:rPr>
              <a:t>were already on his side.  </a:t>
            </a:r>
          </a:p>
        </p:txBody>
      </p:sp>
    </p:spTree>
    <p:extLst>
      <p:ext uri="{BB962C8B-B14F-4D97-AF65-F5344CB8AC3E}">
        <p14:creationId xmlns:p14="http://schemas.microsoft.com/office/powerpoint/2010/main" xmlns="" val="223792593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9705" y="71868"/>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10:1-6</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15200" y="191247"/>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58857" y="914400"/>
            <a:ext cx="8717057" cy="5878532"/>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Nevertheless, far too many still wavered in their loyalty between the orthodox Christians and the false brethren.  That group needed to be won back to a fully obedient commitment to Christ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10:6</a:t>
            </a:r>
            <a:r>
              <a:rPr lang="en-US" sz="2400" b="1" dirty="0" smtClean="0">
                <a:latin typeface="Cambria" panose="02040503050406030204" pitchFamily="18" charset="0"/>
                <a:ea typeface="Cambria" panose="02040503050406030204" pitchFamily="18" charset="0"/>
              </a:rPr>
              <a:t>).</a:t>
            </a:r>
          </a:p>
          <a:p>
            <a:pPr indent="457200">
              <a:spcAft>
                <a:spcPts val="1200"/>
              </a:spcAft>
            </a:pPr>
            <a:r>
              <a:rPr lang="en-US" sz="2400" b="1" dirty="0" smtClean="0">
                <a:latin typeface="Cambria" panose="02040503050406030204" pitchFamily="18" charset="0"/>
                <a:ea typeface="Cambria" panose="02040503050406030204" pitchFamily="18" charset="0"/>
              </a:rPr>
              <a:t>When that happened, Paul could confront the pockets of ingrown disobedience and rebellion with a united front. </a:t>
            </a:r>
          </a:p>
          <a:p>
            <a:pPr indent="457200">
              <a:spcAft>
                <a:spcPts val="1200"/>
              </a:spcAft>
            </a:pPr>
            <a:r>
              <a:rPr lang="en-US" sz="2400" b="1" dirty="0" smtClean="0">
                <a:latin typeface="Cambria" panose="02040503050406030204" pitchFamily="18" charset="0"/>
                <a:ea typeface="Cambria" panose="02040503050406030204" pitchFamily="18" charset="0"/>
              </a:rPr>
              <a:t>Liberating the Corinthian church from its deceptive oppressors. </a:t>
            </a:r>
          </a:p>
          <a:p>
            <a:pPr indent="457200">
              <a:spcAft>
                <a:spcPts val="1200"/>
              </a:spcAft>
            </a:pPr>
            <a:r>
              <a:rPr lang="en-US" sz="2400" b="1" dirty="0" smtClean="0">
                <a:latin typeface="Cambria" panose="02040503050406030204" pitchFamily="18" charset="0"/>
                <a:ea typeface="Cambria" panose="02040503050406030204" pitchFamily="18" charset="0"/>
              </a:rPr>
              <a:t>Unfazed </a:t>
            </a:r>
            <a:r>
              <a:rPr lang="en-US" sz="2400" b="1" dirty="0">
                <a:latin typeface="Cambria" panose="02040503050406030204" pitchFamily="18" charset="0"/>
                <a:ea typeface="Cambria" panose="02040503050406030204" pitchFamily="18" charset="0"/>
              </a:rPr>
              <a:t>by the trumped-up criticisms of his opponents, Paul responded with four reasonable answers </a:t>
            </a:r>
            <a:r>
              <a:rPr lang="en-US" sz="2400" b="1" dirty="0" smtClean="0">
                <a:latin typeface="Cambria" panose="02040503050406030204" pitchFamily="18" charset="0"/>
                <a:ea typeface="Cambria" panose="02040503050406030204" pitchFamily="18" charset="0"/>
              </a:rPr>
              <a:t>to </a:t>
            </a:r>
            <a:r>
              <a:rPr lang="en-US" sz="2400" b="1" dirty="0">
                <a:latin typeface="Cambria" panose="02040503050406030204" pitchFamily="18" charset="0"/>
                <a:ea typeface="Cambria" panose="02040503050406030204" pitchFamily="18" charset="0"/>
              </a:rPr>
              <a:t>their unreasonable attacks</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400" b="1" dirty="0">
                <a:latin typeface="Cambria" panose="02040503050406030204" pitchFamily="18" charset="0"/>
                <a:ea typeface="Cambria" panose="02040503050406030204" pitchFamily="18" charset="0"/>
              </a:rPr>
              <a:t> </a:t>
            </a:r>
            <a:endParaRPr lang="en-US" sz="2400" b="1" dirty="0" smtClean="0">
              <a:latin typeface="Cambria" panose="02040503050406030204" pitchFamily="18" charset="0"/>
              <a:ea typeface="Cambria" panose="02040503050406030204" pitchFamily="18" charset="0"/>
            </a:endParaRPr>
          </a:p>
          <a:p>
            <a:pPr indent="457200">
              <a:spcAft>
                <a:spcPts val="1200"/>
              </a:spcAft>
            </a:pP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He </a:t>
            </a:r>
            <a:r>
              <a:rPr lang="en-US" sz="2400" b="1" i="1" dirty="0">
                <a:latin typeface="Cambria" panose="02040503050406030204" pitchFamily="18" charset="0"/>
                <a:ea typeface="Cambria" panose="02040503050406030204" pitchFamily="18" charset="0"/>
              </a:rPr>
              <a:t>corrected their perspective</a:t>
            </a:r>
            <a:r>
              <a:rPr lang="en-US" sz="2400" b="1" dirty="0">
                <a:latin typeface="Cambria" panose="02040503050406030204" pitchFamily="18" charset="0"/>
                <a:ea typeface="Cambria" panose="02040503050406030204" pitchFamily="18" charset="0"/>
              </a:rPr>
              <a:t> (</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10:7</a:t>
            </a:r>
            <a:r>
              <a:rPr lang="en-US" sz="2400" b="1" dirty="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he </a:t>
            </a:r>
            <a:r>
              <a:rPr lang="en-US" sz="2400" b="1" i="1" dirty="0">
                <a:latin typeface="Cambria" panose="02040503050406030204" pitchFamily="18" charset="0"/>
                <a:ea typeface="Cambria" panose="02040503050406030204" pitchFamily="18" charset="0"/>
              </a:rPr>
              <a:t>clarified his motive</a:t>
            </a:r>
            <a:r>
              <a:rPr lang="en-US" sz="2400" b="1" dirty="0">
                <a:latin typeface="Cambria" panose="02040503050406030204" pitchFamily="18" charset="0"/>
                <a:ea typeface="Cambria" panose="02040503050406030204" pitchFamily="18" charset="0"/>
              </a:rPr>
              <a:t> (</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10:8-9</a:t>
            </a:r>
            <a:r>
              <a:rPr lang="en-US" sz="2400" b="1" dirty="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he </a:t>
            </a:r>
            <a:r>
              <a:rPr lang="en-US" sz="2400" b="1" i="1" dirty="0">
                <a:latin typeface="Cambria" panose="02040503050406030204" pitchFamily="18" charset="0"/>
                <a:ea typeface="Cambria" panose="02040503050406030204" pitchFamily="18" charset="0"/>
              </a:rPr>
              <a:t>confessed his authenticity </a:t>
            </a:r>
            <a:r>
              <a:rPr lang="en-US" sz="2400" b="1" dirty="0">
                <a:latin typeface="Cambria" panose="02040503050406030204" pitchFamily="18" charset="0"/>
                <a:ea typeface="Cambria" panose="02040503050406030204" pitchFamily="18" charset="0"/>
              </a:rPr>
              <a:t>(</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10:10-12</a:t>
            </a:r>
            <a:r>
              <a:rPr lang="en-US" sz="2400" b="1" dirty="0" smtClean="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and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he </a:t>
            </a:r>
            <a:r>
              <a:rPr lang="en-US" sz="2400" b="1" i="1" dirty="0">
                <a:latin typeface="Cambria" panose="02040503050406030204" pitchFamily="18" charset="0"/>
                <a:ea typeface="Cambria" panose="02040503050406030204" pitchFamily="18" charset="0"/>
              </a:rPr>
              <a:t>communicated the facts </a:t>
            </a:r>
            <a:r>
              <a:rPr lang="en-US" sz="2400" b="1" dirty="0">
                <a:latin typeface="Cambria" panose="02040503050406030204" pitchFamily="18" charset="0"/>
                <a:ea typeface="Cambria" panose="02040503050406030204" pitchFamily="18" charset="0"/>
              </a:rPr>
              <a:t>(</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10:13-18</a:t>
            </a:r>
            <a:r>
              <a:rPr lang="en-US" sz="2400" b="1" dirty="0">
                <a:latin typeface="Cambria" panose="02040503050406030204" pitchFamily="18" charset="0"/>
                <a:ea typeface="Cambria" panose="02040503050406030204" pitchFamily="18" charset="0"/>
              </a:rPr>
              <a:t>). </a:t>
            </a:r>
            <a:endParaRPr lang="en-US" sz="240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07907492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76200"/>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10:7-18</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15200" y="2159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92697" y="999565"/>
            <a:ext cx="8619565" cy="3293209"/>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Now</a:t>
            </a:r>
            <a:r>
              <a:rPr lang="en-US" sz="2400" b="1" dirty="0">
                <a:latin typeface="Cambria" panose="02040503050406030204" pitchFamily="18" charset="0"/>
                <a:ea typeface="Cambria" panose="02040503050406030204" pitchFamily="18" charset="0"/>
              </a:rPr>
              <a:t>, unfazed by the trumped-up criticisms of his opponents, Paul </a:t>
            </a:r>
            <a:r>
              <a:rPr lang="en-US" sz="2400" b="1" dirty="0" smtClean="0">
                <a:latin typeface="Cambria" panose="02040503050406030204" pitchFamily="18" charset="0"/>
                <a:ea typeface="Cambria" panose="02040503050406030204" pitchFamily="18" charset="0"/>
              </a:rPr>
              <a:t>responded </a:t>
            </a:r>
            <a:r>
              <a:rPr lang="en-US" sz="2400" b="1" dirty="0">
                <a:latin typeface="Cambria" panose="02040503050406030204" pitchFamily="18" charset="0"/>
                <a:ea typeface="Cambria" panose="02040503050406030204" pitchFamily="18" charset="0"/>
              </a:rPr>
              <a:t>with </a:t>
            </a:r>
            <a:r>
              <a:rPr lang="en-US" sz="2400" b="1" i="1" u="sng" dirty="0">
                <a:latin typeface="Cambria" panose="02040503050406030204" pitchFamily="18" charset="0"/>
                <a:ea typeface="Cambria" panose="02040503050406030204" pitchFamily="18" charset="0"/>
              </a:rPr>
              <a:t>four</a:t>
            </a:r>
            <a:r>
              <a:rPr lang="en-US" sz="2400" b="1" dirty="0">
                <a:latin typeface="Cambria" panose="02040503050406030204" pitchFamily="18" charset="0"/>
                <a:ea typeface="Cambria" panose="02040503050406030204" pitchFamily="18" charset="0"/>
              </a:rPr>
              <a:t> reasonable answers </a:t>
            </a:r>
            <a:r>
              <a:rPr lang="en-US" sz="2400" b="1" dirty="0" smtClean="0">
                <a:latin typeface="Cambria" panose="02040503050406030204" pitchFamily="18" charset="0"/>
                <a:ea typeface="Cambria" panose="02040503050406030204" pitchFamily="18" charset="0"/>
              </a:rPr>
              <a:t> to </a:t>
            </a:r>
            <a:r>
              <a:rPr lang="en-US" sz="2400" b="1" dirty="0">
                <a:latin typeface="Cambria" panose="02040503050406030204" pitchFamily="18" charset="0"/>
                <a:ea typeface="Cambria" panose="02040503050406030204" pitchFamily="18" charset="0"/>
              </a:rPr>
              <a:t>their unreasonable </a:t>
            </a:r>
            <a:r>
              <a:rPr lang="en-US" sz="2400" b="1" dirty="0" smtClean="0">
                <a:latin typeface="Cambria" panose="02040503050406030204" pitchFamily="18" charset="0"/>
                <a:ea typeface="Cambria" panose="02040503050406030204" pitchFamily="18" charset="0"/>
              </a:rPr>
              <a:t>attacks</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p>
          <a:p>
            <a:pPr marL="457200" indent="457200">
              <a:spcAft>
                <a:spcPts val="1200"/>
              </a:spcAft>
              <a:buAutoNum type="arabicParenR"/>
            </a:pPr>
            <a:r>
              <a:rPr lang="en-US" sz="2400" b="1" dirty="0" smtClean="0">
                <a:latin typeface="Cambria" panose="02040503050406030204" pitchFamily="18" charset="0"/>
                <a:ea typeface="Cambria" panose="02040503050406030204" pitchFamily="18" charset="0"/>
              </a:rPr>
              <a:t>He </a:t>
            </a:r>
            <a:r>
              <a:rPr lang="en-US" sz="2400" b="1" u="sng" dirty="0" smtClean="0">
                <a:latin typeface="Cambria" panose="02040503050406030204" pitchFamily="18" charset="0"/>
                <a:ea typeface="Cambria" panose="02040503050406030204" pitchFamily="18" charset="0"/>
              </a:rPr>
              <a:t>corrected</a:t>
            </a:r>
            <a:r>
              <a:rPr lang="en-US" sz="2400" b="1" dirty="0" smtClean="0">
                <a:latin typeface="Cambria" panose="02040503050406030204" pitchFamily="18" charset="0"/>
                <a:ea typeface="Cambria" panose="02040503050406030204" pitchFamily="18" charset="0"/>
              </a:rPr>
              <a:t> their perspective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10:7</a:t>
            </a:r>
            <a:r>
              <a:rPr lang="en-US" sz="2400" b="1" dirty="0" smtClean="0">
                <a:latin typeface="Cambria" panose="02040503050406030204" pitchFamily="18" charset="0"/>
                <a:ea typeface="Cambria" panose="02040503050406030204" pitchFamily="18" charset="0"/>
              </a:rPr>
              <a:t>), </a:t>
            </a:r>
            <a:endParaRPr lang="en-US" sz="2400" b="1" dirty="0" smtClean="0">
              <a:latin typeface="Cambria" panose="02040503050406030204" pitchFamily="18" charset="0"/>
              <a:ea typeface="Cambria" panose="02040503050406030204" pitchFamily="18" charset="0"/>
            </a:endParaRPr>
          </a:p>
          <a:p>
            <a:pPr marL="457200" indent="457200">
              <a:spcAft>
                <a:spcPts val="1200"/>
              </a:spcAft>
              <a:buAutoNum type="arabicParenR"/>
            </a:pPr>
            <a:r>
              <a:rPr lang="en-US" sz="2400" b="1" dirty="0" smtClean="0">
                <a:latin typeface="Cambria" panose="02040503050406030204" pitchFamily="18" charset="0"/>
                <a:ea typeface="Cambria" panose="02040503050406030204" pitchFamily="18" charset="0"/>
              </a:rPr>
              <a:t>H</a:t>
            </a:r>
            <a:r>
              <a:rPr lang="en-US" sz="2400" b="1" dirty="0" smtClean="0">
                <a:latin typeface="Cambria" panose="02040503050406030204" pitchFamily="18" charset="0"/>
                <a:ea typeface="Cambria" panose="02040503050406030204" pitchFamily="18" charset="0"/>
              </a:rPr>
              <a:t>e </a:t>
            </a:r>
            <a:r>
              <a:rPr lang="en-US" sz="2400" b="1" u="sng" dirty="0" smtClean="0">
                <a:latin typeface="Cambria" panose="02040503050406030204" pitchFamily="18" charset="0"/>
                <a:ea typeface="Cambria" panose="02040503050406030204" pitchFamily="18" charset="0"/>
              </a:rPr>
              <a:t>clarified</a:t>
            </a:r>
            <a:r>
              <a:rPr lang="en-US" sz="2400" b="1" dirty="0" smtClean="0">
                <a:latin typeface="Cambria" panose="02040503050406030204" pitchFamily="18" charset="0"/>
                <a:ea typeface="Cambria" panose="02040503050406030204" pitchFamily="18" charset="0"/>
              </a:rPr>
              <a:t> his motive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10:8-9</a:t>
            </a:r>
            <a:r>
              <a:rPr lang="en-US" sz="2400" b="1" dirty="0" smtClean="0">
                <a:latin typeface="Cambria" panose="02040503050406030204" pitchFamily="18" charset="0"/>
                <a:ea typeface="Cambria" panose="02040503050406030204" pitchFamily="18" charset="0"/>
              </a:rPr>
              <a:t>), </a:t>
            </a:r>
            <a:endParaRPr lang="en-US" sz="2400" b="1" dirty="0" smtClean="0">
              <a:latin typeface="Cambria" panose="02040503050406030204" pitchFamily="18" charset="0"/>
              <a:ea typeface="Cambria" panose="02040503050406030204" pitchFamily="18" charset="0"/>
            </a:endParaRPr>
          </a:p>
          <a:p>
            <a:pPr marL="457200" indent="457200">
              <a:spcAft>
                <a:spcPts val="1200"/>
              </a:spcAft>
              <a:buAutoNum type="arabicParenR"/>
            </a:pPr>
            <a:r>
              <a:rPr lang="en-US" sz="2400" b="1" dirty="0" smtClean="0">
                <a:latin typeface="Cambria" panose="02040503050406030204" pitchFamily="18" charset="0"/>
                <a:ea typeface="Cambria" panose="02040503050406030204" pitchFamily="18" charset="0"/>
              </a:rPr>
              <a:t>H</a:t>
            </a:r>
            <a:r>
              <a:rPr lang="en-US" sz="2400" b="1" dirty="0" smtClean="0">
                <a:latin typeface="Cambria" panose="02040503050406030204" pitchFamily="18" charset="0"/>
                <a:ea typeface="Cambria" panose="02040503050406030204" pitchFamily="18" charset="0"/>
              </a:rPr>
              <a:t>e </a:t>
            </a:r>
            <a:r>
              <a:rPr lang="en-US" sz="2400" b="1" u="sng" dirty="0" smtClean="0">
                <a:latin typeface="Cambria" panose="02040503050406030204" pitchFamily="18" charset="0"/>
                <a:ea typeface="Cambria" panose="02040503050406030204" pitchFamily="18" charset="0"/>
              </a:rPr>
              <a:t>confessed</a:t>
            </a:r>
            <a:r>
              <a:rPr lang="en-US" sz="2400" b="1" dirty="0" smtClean="0">
                <a:latin typeface="Cambria" panose="02040503050406030204" pitchFamily="18" charset="0"/>
                <a:ea typeface="Cambria" panose="02040503050406030204" pitchFamily="18" charset="0"/>
              </a:rPr>
              <a:t> his authenticity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10:10-12</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and, </a:t>
            </a:r>
          </a:p>
          <a:p>
            <a:pPr marL="457200" indent="457200">
              <a:spcAft>
                <a:spcPts val="1200"/>
              </a:spcAft>
              <a:buAutoNum type="arabicParenR"/>
            </a:pPr>
            <a:r>
              <a:rPr lang="en-US" sz="2400" b="1" dirty="0" smtClean="0">
                <a:latin typeface="Cambria" panose="02040503050406030204" pitchFamily="18" charset="0"/>
                <a:ea typeface="Cambria" panose="02040503050406030204" pitchFamily="18" charset="0"/>
              </a:rPr>
              <a:t>H</a:t>
            </a:r>
            <a:r>
              <a:rPr lang="en-US" sz="2400" b="1" dirty="0" smtClean="0">
                <a:latin typeface="Cambria" panose="02040503050406030204" pitchFamily="18" charset="0"/>
                <a:ea typeface="Cambria" panose="02040503050406030204" pitchFamily="18" charset="0"/>
              </a:rPr>
              <a:t>e </a:t>
            </a:r>
            <a:r>
              <a:rPr lang="en-US" sz="2400" b="1" u="sng" dirty="0" smtClean="0">
                <a:latin typeface="Cambria" panose="02040503050406030204" pitchFamily="18" charset="0"/>
                <a:ea typeface="Cambria" panose="02040503050406030204" pitchFamily="18" charset="0"/>
              </a:rPr>
              <a:t>communicated</a:t>
            </a:r>
            <a:r>
              <a:rPr lang="en-US" sz="2400" b="1" dirty="0" smtClean="0">
                <a:latin typeface="Cambria" panose="02040503050406030204" pitchFamily="18" charset="0"/>
                <a:ea typeface="Cambria" panose="02040503050406030204" pitchFamily="18" charset="0"/>
              </a:rPr>
              <a:t> the facts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10:13-18</a:t>
            </a:r>
            <a:r>
              <a:rPr lang="en-US" sz="2400" b="1" dirty="0" smtClean="0">
                <a:latin typeface="Cambria" panose="02040503050406030204" pitchFamily="18" charset="0"/>
                <a:ea typeface="Cambria" panose="02040503050406030204" pitchFamily="18" charset="0"/>
              </a:rPr>
              <a:t>). </a:t>
            </a: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199544725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304801" y="1143000"/>
            <a:ext cx="8534400" cy="1785104"/>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91440" rIns="182880" bIns="91440" rtlCol="0">
            <a:spAutoFit/>
          </a:bodyPr>
          <a:lstStyle/>
          <a:p>
            <a:r>
              <a:rPr lang="en-US" sz="2600" b="1" i="1" baseline="30000" dirty="0" smtClean="0">
                <a:effectLst>
                  <a:outerShdw blurRad="38100" dist="38100" dir="2700000" algn="tl">
                    <a:srgbClr val="000000">
                      <a:alpha val="43137"/>
                    </a:srgbClr>
                  </a:outerShdw>
                </a:effectLst>
                <a:latin typeface="Georgia" panose="02040502050405020303" pitchFamily="18" charset="0"/>
              </a:rPr>
              <a:t>7</a:t>
            </a:r>
            <a:r>
              <a:rPr lang="en-US" sz="2600" i="1" dirty="0" smtClean="0">
                <a:latin typeface="Georgia" panose="02040502050405020303" pitchFamily="18" charset="0"/>
              </a:rPr>
              <a:t>Do </a:t>
            </a:r>
            <a:r>
              <a:rPr lang="en-US" sz="2600" i="1" dirty="0">
                <a:latin typeface="Georgia" panose="02040502050405020303" pitchFamily="18" charset="0"/>
              </a:rPr>
              <a:t>you look at things according to the outward appearance?  If anyone is convinced in himself that he is Christ’s, let him again consider this in himself, that just as he is Christ’s, </a:t>
            </a:r>
            <a:r>
              <a:rPr lang="en-US" sz="2600" i="1" dirty="0" smtClean="0">
                <a:latin typeface="Georgia" panose="02040502050405020303" pitchFamily="18" charset="0"/>
              </a:rPr>
              <a:t>even so we are Christ’s</a:t>
            </a:r>
            <a:r>
              <a:rPr lang="en-US" sz="2600" i="1" dirty="0">
                <a:latin typeface="Georgia" panose="02040502050405020303" pitchFamily="18" charset="0"/>
              </a:rPr>
              <a:t>. </a:t>
            </a:r>
          </a:p>
        </p:txBody>
      </p:sp>
      <p:sp>
        <p:nvSpPr>
          <p:cNvPr id="6" name="Title 1"/>
          <p:cNvSpPr>
            <a:spLocks noGrp="1"/>
          </p:cNvSpPr>
          <p:nvPr>
            <p:ph type="title"/>
          </p:nvPr>
        </p:nvSpPr>
        <p:spPr>
          <a:xfrm>
            <a:off x="268942" y="158750"/>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10:7</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010400" y="2286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281366897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312419" y="66488"/>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10:7</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2390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800" y="990600"/>
            <a:ext cx="8610600" cy="5724644"/>
          </a:xfrm>
          <a:prstGeom prst="rect">
            <a:avLst/>
          </a:prstGeom>
          <a:noFill/>
          <a:effectLst/>
        </p:spPr>
        <p:txBody>
          <a:bodyPr wrap="square" rtlCol="0">
            <a:spAutoFit/>
          </a:bodyPr>
          <a:lstStyle/>
          <a:p>
            <a:pPr indent="457200">
              <a:spcAft>
                <a:spcPts val="1200"/>
              </a:spcAft>
            </a:pPr>
            <a:r>
              <a:rPr lang="en-US" sz="2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FIRST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Paul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corrected their perspective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(10:7</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Very </a:t>
            </a:r>
            <a:r>
              <a:rPr lang="en-US" sz="2400" b="1" dirty="0" smtClean="0">
                <a:latin typeface="Cambria" panose="02040503050406030204" pitchFamily="18" charset="0"/>
                <a:ea typeface="Cambria" panose="02040503050406030204" pitchFamily="18" charset="0"/>
              </a:rPr>
              <a:t>simply he charged his critics with focusing on the external rather than the internal.  </a:t>
            </a:r>
          </a:p>
          <a:p>
            <a:pPr indent="457200">
              <a:spcAft>
                <a:spcPts val="1200"/>
              </a:spcAft>
            </a:pPr>
            <a:r>
              <a:rPr lang="en-US" sz="2400" b="1" dirty="0" smtClean="0">
                <a:latin typeface="Cambria" panose="02040503050406030204" pitchFamily="18" charset="0"/>
                <a:ea typeface="Cambria" panose="02040503050406030204" pitchFamily="18" charset="0"/>
              </a:rPr>
              <a:t>The critics revealed their shallowness with their criticism, but its pain still cut deep.  Of all their complaints, Paul’s less than impressive physical appearance had a ring of truth. </a:t>
            </a:r>
          </a:p>
          <a:p>
            <a:pPr indent="457200">
              <a:spcAft>
                <a:spcPts val="1200"/>
              </a:spcAft>
            </a:pPr>
            <a:r>
              <a:rPr lang="en-US" sz="2400" b="1" dirty="0" smtClean="0">
                <a:latin typeface="Cambria" panose="02040503050406030204" pitchFamily="18" charset="0"/>
                <a:ea typeface="Cambria" panose="02040503050406030204" pitchFamily="18" charset="0"/>
              </a:rPr>
              <a:t>Based on a traditional description of Paul from the second </a:t>
            </a:r>
            <a:r>
              <a:rPr lang="en-US" sz="2400" b="1" dirty="0" smtClean="0">
                <a:latin typeface="Cambria" panose="02040503050406030204" pitchFamily="18" charset="0"/>
                <a:ea typeface="Cambria" panose="02040503050406030204" pitchFamily="18" charset="0"/>
              </a:rPr>
              <a:t>century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  </a:t>
            </a:r>
            <a:r>
              <a:rPr lang="en-US" sz="2400" b="1" dirty="0" smtClean="0">
                <a:latin typeface="Cambria" panose="02040503050406030204" pitchFamily="18" charset="0"/>
                <a:ea typeface="Cambria" panose="02040503050406030204" pitchFamily="18" charset="0"/>
              </a:rPr>
              <a:t>Paul </a:t>
            </a:r>
            <a:r>
              <a:rPr lang="en-US" sz="2400" b="1" dirty="0" smtClean="0">
                <a:latin typeface="Cambria" panose="02040503050406030204" pitchFamily="18" charset="0"/>
                <a:ea typeface="Cambria" panose="02040503050406030204" pitchFamily="18" charset="0"/>
              </a:rPr>
              <a:t>was </a:t>
            </a:r>
            <a:r>
              <a:rPr lang="en-US" sz="2400" b="1" i="1" dirty="0" smtClean="0">
                <a:latin typeface="Cambria" panose="02040503050406030204" pitchFamily="18" charset="0"/>
                <a:ea typeface="Cambria" panose="02040503050406030204" pitchFamily="18" charset="0"/>
              </a:rPr>
              <a:t>“a small man, bald-headed, bandy-legged, well-built, with eyebrows meeting, rather long-nosed, full of grace.”</a:t>
            </a:r>
          </a:p>
          <a:p>
            <a:pPr indent="457200">
              <a:spcAft>
                <a:spcPts val="1200"/>
              </a:spcAft>
            </a:pPr>
            <a:r>
              <a:rPr lang="en-US" sz="2400" b="1" dirty="0" smtClean="0">
                <a:latin typeface="Cambria" panose="02040503050406030204" pitchFamily="18" charset="0"/>
                <a:ea typeface="Cambria" panose="02040503050406030204" pitchFamily="18" charset="0"/>
              </a:rPr>
              <a:t>Clearly, the crowd wasn’t attracted to Paul’s physical appearance. </a:t>
            </a:r>
            <a:r>
              <a:rPr lang="en-US" sz="2400" b="1" dirty="0" smtClean="0">
                <a:latin typeface="Cambria" panose="02040503050406030204" pitchFamily="18" charset="0"/>
                <a:ea typeface="Cambria" panose="02040503050406030204" pitchFamily="18" charset="0"/>
              </a:rPr>
              <a:t> Yet, </a:t>
            </a:r>
            <a:r>
              <a:rPr lang="en-US" sz="2400" b="1" dirty="0" smtClean="0">
                <a:latin typeface="Cambria" panose="02040503050406030204" pitchFamily="18" charset="0"/>
                <a:ea typeface="Cambria" panose="02040503050406030204" pitchFamily="18" charset="0"/>
              </a:rPr>
              <a:t>his critics complained about his less-than-impressive appearance. </a:t>
            </a:r>
          </a:p>
        </p:txBody>
      </p:sp>
    </p:spTree>
    <p:extLst>
      <p:ext uri="{BB962C8B-B14F-4D97-AF65-F5344CB8AC3E}">
        <p14:creationId xmlns:p14="http://schemas.microsoft.com/office/powerpoint/2010/main" xmlns="" val="380476584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a:spLocks noGrp="1"/>
          </p:cNvSpPr>
          <p:nvPr>
            <p:ph type="title"/>
          </p:nvPr>
        </p:nvSpPr>
        <p:spPr>
          <a:xfrm>
            <a:off x="354106" y="52893"/>
            <a:ext cx="853440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Introduction</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15200" y="152400"/>
            <a:ext cx="1528482" cy="774700"/>
          </a:xfrm>
          <a:prstGeom prst="rect">
            <a:avLst/>
          </a:prstGeom>
          <a:noFill/>
          <a:ln w="9525">
            <a:noFill/>
            <a:miter lim="800000"/>
            <a:headEnd/>
            <a:tailEnd/>
          </a:ln>
          <a:effectLst>
            <a:outerShdw dist="38100" dir="2700000" rotWithShape="0">
              <a:srgbClr val="808080">
                <a:alpha val="42998"/>
              </a:srgbClr>
            </a:outerShdw>
          </a:effectLst>
        </p:spPr>
      </p:pic>
      <p:sp>
        <p:nvSpPr>
          <p:cNvPr id="7" name="TextBox 6"/>
          <p:cNvSpPr txBox="1"/>
          <p:nvPr/>
        </p:nvSpPr>
        <p:spPr>
          <a:xfrm>
            <a:off x="318247" y="990599"/>
            <a:ext cx="8644778" cy="5463034"/>
          </a:xfrm>
          <a:prstGeom prst="rect">
            <a:avLst/>
          </a:prstGeom>
          <a:solidFill>
            <a:srgbClr val="FCF2D4"/>
          </a:solidFill>
          <a:ln>
            <a:solidFill>
              <a:schemeClr val="bg1">
                <a:alpha val="0"/>
              </a:schemeClr>
            </a:solidFill>
          </a:ln>
          <a:effectLst/>
        </p:spPr>
        <p:txBody>
          <a:bodyPr wrap="square" rtlCol="0">
            <a:spAutoFit/>
          </a:bodyPr>
          <a:lstStyle/>
          <a:p>
            <a:pPr indent="457200">
              <a:spcAft>
                <a:spcPts val="1200"/>
              </a:spcAft>
              <a:tabLst>
                <a:tab pos="457200" algn="l"/>
              </a:tabLst>
            </a:pPr>
            <a:r>
              <a:rPr lang="en-US" sz="2350" b="1" dirty="0" smtClean="0">
                <a:latin typeface="Cambria" panose="02040503050406030204" pitchFamily="18" charset="0"/>
                <a:ea typeface="Cambria" panose="02040503050406030204" pitchFamily="18" charset="0"/>
              </a:rPr>
              <a:t>In our continuing study of Second</a:t>
            </a:r>
            <a:r>
              <a:rPr lang="en-US" sz="2350" b="1" dirty="0" smtClean="0">
                <a:solidFill>
                  <a:srgbClr val="C00000"/>
                </a:solidFill>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Corinthians, the themes of this letter revolves around both the </a:t>
            </a:r>
            <a:r>
              <a:rPr lang="en-US" sz="23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theological</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concepts</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and the </a:t>
            </a:r>
            <a:r>
              <a:rPr lang="en-US" sz="23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practical</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aspects</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of Christian living.</a:t>
            </a:r>
          </a:p>
          <a:p>
            <a:pPr indent="457200">
              <a:spcAft>
                <a:spcPts val="1200"/>
              </a:spcAft>
              <a:tabLst>
                <a:tab pos="457200" algn="l"/>
              </a:tabLst>
            </a:pPr>
            <a:r>
              <a:rPr lang="en-US" sz="2350" b="1" dirty="0" smtClean="0">
                <a:latin typeface="Cambria" panose="02040503050406030204" pitchFamily="18" charset="0"/>
                <a:ea typeface="Cambria" panose="02040503050406030204" pitchFamily="18" charset="0"/>
              </a:rPr>
              <a:t>The </a:t>
            </a:r>
            <a:r>
              <a:rPr lang="en-US" sz="2350" b="1" dirty="0" smtClean="0">
                <a:latin typeface="Cambria" panose="02040503050406030204" pitchFamily="18" charset="0"/>
                <a:ea typeface="Cambria" panose="02040503050406030204" pitchFamily="18" charset="0"/>
              </a:rPr>
              <a:t>primary issue at Corinth was the recognition of authentic ministry and submission to apostolic authority. Paul’s corrective was to provide guidance and encouragement as the church navigates the challenges that continue to influence their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unity</a:t>
            </a:r>
            <a:r>
              <a:rPr lang="en-US" sz="2350" b="1" dirty="0" smtClean="0">
                <a:latin typeface="Cambria" panose="02040503050406030204" pitchFamily="18" charset="0"/>
                <a:ea typeface="Cambria" panose="02040503050406030204" pitchFamily="18" charset="0"/>
              </a:rPr>
              <a:t>,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discipline</a:t>
            </a:r>
            <a:r>
              <a:rPr lang="en-US" sz="2350" b="1" dirty="0" smtClean="0">
                <a:latin typeface="Cambria" panose="02040503050406030204" pitchFamily="18" charset="0"/>
                <a:ea typeface="Cambria" panose="02040503050406030204" pitchFamily="18" charset="0"/>
              </a:rPr>
              <a:t>, </a:t>
            </a:r>
            <a:r>
              <a:rPr lang="en-US" sz="2350" b="1" i="1" dirty="0" smtClean="0">
                <a:latin typeface="Cambria" panose="02040503050406030204" pitchFamily="18" charset="0"/>
                <a:ea typeface="Cambria" panose="02040503050406030204" pitchFamily="18" charset="0"/>
              </a:rPr>
              <a:t>and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spiritual growth.</a:t>
            </a:r>
          </a:p>
          <a:p>
            <a:pPr indent="457200">
              <a:spcAft>
                <a:spcPts val="1200"/>
              </a:spcAft>
              <a:tabLst>
                <a:tab pos="457200" algn="l"/>
              </a:tabLst>
            </a:pPr>
            <a:r>
              <a:rPr lang="en-US" sz="2350" b="1" dirty="0" smtClean="0">
                <a:latin typeface="Cambria" panose="02040503050406030204" pitchFamily="18" charset="0"/>
                <a:ea typeface="Cambria" panose="02040503050406030204" pitchFamily="18" charset="0"/>
              </a:rPr>
              <a:t>Paul </a:t>
            </a:r>
            <a:r>
              <a:rPr lang="en-US" sz="2350" b="1" dirty="0" smtClean="0">
                <a:latin typeface="Cambria" panose="02040503050406030204" pitchFamily="18" charset="0"/>
                <a:ea typeface="Cambria" panose="02040503050406030204" pitchFamily="18" charset="0"/>
              </a:rPr>
              <a:t>has already addressed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a:t>
            </a:r>
            <a:r>
              <a:rPr lang="en-US" sz="235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Crucial Concerns of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Ministry”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 – 3:18</a:t>
            </a:r>
            <a:r>
              <a:rPr lang="en-US" sz="235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35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dirty="0">
                <a:latin typeface="Cambria" panose="02040503050406030204" pitchFamily="18" charset="0"/>
                <a:ea typeface="Cambria" panose="02040503050406030204" pitchFamily="18" charset="0"/>
              </a:rPr>
              <a:t>described the purpose of </a:t>
            </a:r>
            <a:r>
              <a:rPr lang="en-US" sz="2350" b="1" i="1" dirty="0" smtClean="0">
                <a:latin typeface="Cambria" panose="02040503050406030204" pitchFamily="18" charset="0"/>
                <a:ea typeface="Cambria" panose="02040503050406030204" pitchFamily="18" charset="0"/>
              </a:rPr>
              <a:t>“</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a:t>
            </a:r>
            <a:r>
              <a:rPr lang="en-US" sz="235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Ministry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of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Reconciliation” </a:t>
            </a:r>
            <a:r>
              <a:rPr lang="en-US" sz="235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4:1 – 5:21</a:t>
            </a:r>
            <a:r>
              <a:rPr lang="en-US" sz="235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He </a:t>
            </a:r>
            <a:r>
              <a:rPr lang="en-US" sz="2350" b="1" dirty="0">
                <a:latin typeface="Cambria" panose="02040503050406030204" pitchFamily="18" charset="0"/>
                <a:ea typeface="Cambria" panose="02040503050406030204" pitchFamily="18" charset="0"/>
              </a:rPr>
              <a:t>had painted</a:t>
            </a:r>
            <a:r>
              <a:rPr lang="en-US" sz="235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a:t>
            </a:r>
            <a:r>
              <a:rPr lang="en-US" sz="235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Realistic Portrait of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Ministry” </a:t>
            </a:r>
            <a:r>
              <a:rPr lang="en-US" sz="235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6:1 – 7:16</a:t>
            </a:r>
            <a:r>
              <a:rPr lang="en-US" sz="235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dirty="0">
                <a:latin typeface="Cambria" panose="02040503050406030204" pitchFamily="18" charset="0"/>
                <a:ea typeface="Cambria" panose="02040503050406030204" pitchFamily="18" charset="0"/>
              </a:rPr>
              <a:t>and examined money’s relationship to </a:t>
            </a:r>
            <a:r>
              <a:rPr lang="en-US" sz="2350" b="1" dirty="0" smtClean="0">
                <a:latin typeface="Cambria" panose="02040503050406030204" pitchFamily="18" charset="0"/>
                <a:ea typeface="Cambria" panose="02040503050406030204" pitchFamily="18" charset="0"/>
              </a:rPr>
              <a:t>ministry in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a:t>
            </a:r>
            <a:r>
              <a:rPr lang="en-US" sz="235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Self-Sacrificial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Ministry”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(8:1 – 9:15)</a:t>
            </a:r>
            <a:r>
              <a:rPr lang="en-US" sz="2350" b="1" dirty="0" smtClean="0">
                <a:latin typeface="Cambria" panose="02040503050406030204" pitchFamily="18" charset="0"/>
                <a:ea typeface="Cambria" panose="02040503050406030204" pitchFamily="18" charset="0"/>
              </a:rPr>
              <a:t>. </a:t>
            </a:r>
            <a:endPar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12839272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2419" y="66488"/>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10:7</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2390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800" y="1066800"/>
            <a:ext cx="8458200" cy="4462760"/>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If these carping Judaizing snobs had paid closer attention to their own Old Testament Scriptures, they would have recalled that </a:t>
            </a:r>
            <a:r>
              <a:rPr lang="en-US" sz="2400" b="1" i="1" dirty="0" smtClean="0">
                <a:latin typeface="Cambria" panose="02040503050406030204" pitchFamily="18" charset="0"/>
                <a:ea typeface="Cambria" panose="02040503050406030204" pitchFamily="18" charset="0"/>
              </a:rPr>
              <a:t>“God sees not as man sees, for man looks at the outward appearance, but the Lord looks at the heart”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1Sam</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16:7</a:t>
            </a:r>
            <a:r>
              <a:rPr lang="en-US" sz="2400" b="1" dirty="0" smtClean="0">
                <a:latin typeface="Cambria" panose="02040503050406030204" pitchFamily="18" charset="0"/>
                <a:ea typeface="Cambria" panose="02040503050406030204" pitchFamily="18" charset="0"/>
              </a:rPr>
              <a:t>).</a:t>
            </a:r>
          </a:p>
          <a:p>
            <a:pPr indent="457200">
              <a:spcAft>
                <a:spcPts val="1200"/>
              </a:spcAft>
            </a:pPr>
            <a:r>
              <a:rPr lang="en-US" sz="2400" b="1" dirty="0" smtClean="0">
                <a:latin typeface="Cambria" panose="02040503050406030204" pitchFamily="18" charset="0"/>
                <a:ea typeface="Cambria" panose="02040503050406030204" pitchFamily="18" charset="0"/>
              </a:rPr>
              <a:t>People sometime criticize because they don’t look deep enough.  They have not peered below the surface or stood in the other persons shoes – like the Corinthian critics. </a:t>
            </a:r>
          </a:p>
          <a:p>
            <a:pPr indent="457200">
              <a:spcAft>
                <a:spcPts val="1200"/>
              </a:spcAft>
            </a:pPr>
            <a:r>
              <a:rPr lang="en-US" sz="2400" b="1" dirty="0" smtClean="0">
                <a:latin typeface="Cambria" panose="02040503050406030204" pitchFamily="18" charset="0"/>
                <a:ea typeface="Cambria" panose="02040503050406030204" pitchFamily="18" charset="0"/>
              </a:rPr>
              <a:t>Had they looked beyond the surface of Paul’s </a:t>
            </a:r>
            <a:r>
              <a:rPr lang="en-US" sz="2400" b="1" dirty="0" smtClean="0">
                <a:latin typeface="Cambria" panose="02040503050406030204" pitchFamily="18" charset="0"/>
                <a:ea typeface="Cambria" panose="02040503050406030204" pitchFamily="18" charset="0"/>
              </a:rPr>
              <a:t>life, </a:t>
            </a:r>
            <a:r>
              <a:rPr lang="en-US" sz="2400" b="1" dirty="0" smtClean="0">
                <a:latin typeface="Cambria" panose="02040503050406030204" pitchFamily="18" charset="0"/>
                <a:ea typeface="Cambria" panose="02040503050406030204" pitchFamily="18" charset="0"/>
              </a:rPr>
              <a:t>they would have seen Christ in him, just as they should see Christ within themselves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10:7</a:t>
            </a:r>
            <a:r>
              <a:rPr lang="en-US" sz="2400" b="1" dirty="0" smtClean="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xmlns="" val="72492085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4801" y="1143000"/>
            <a:ext cx="8534400" cy="1785104"/>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91440" rIns="182880" bIns="91440" rtlCol="0">
            <a:spAutoFit/>
          </a:bodyPr>
          <a:lstStyle/>
          <a:p>
            <a:r>
              <a:rPr lang="en-US" sz="2600" b="1" i="1" baseline="30000" dirty="0" smtClean="0">
                <a:effectLst>
                  <a:outerShdw blurRad="38100" dist="38100" dir="2700000" algn="tl">
                    <a:srgbClr val="000000">
                      <a:alpha val="43137"/>
                    </a:srgbClr>
                  </a:outerShdw>
                </a:effectLst>
                <a:latin typeface="Georgia" panose="02040502050405020303" pitchFamily="18" charset="0"/>
              </a:rPr>
              <a:t>8</a:t>
            </a:r>
            <a:r>
              <a:rPr lang="en-US" sz="2600" i="1" dirty="0" smtClean="0">
                <a:latin typeface="Georgia" panose="02040502050405020303" pitchFamily="18" charset="0"/>
              </a:rPr>
              <a:t>For </a:t>
            </a:r>
            <a:r>
              <a:rPr lang="en-US" sz="2600" i="1" dirty="0">
                <a:latin typeface="Georgia" panose="02040502050405020303" pitchFamily="18" charset="0"/>
              </a:rPr>
              <a:t>even if I should boast somewhat more about our authority, which the Lord gave us </a:t>
            </a:r>
            <a:r>
              <a:rPr lang="en-US" sz="2600" i="1" dirty="0" smtClean="0">
                <a:latin typeface="Georgia" panose="02040502050405020303" pitchFamily="18" charset="0"/>
              </a:rPr>
              <a:t>for edification </a:t>
            </a:r>
            <a:r>
              <a:rPr lang="en-US" sz="2600" i="1" dirty="0">
                <a:latin typeface="Georgia" panose="02040502050405020303" pitchFamily="18" charset="0"/>
              </a:rPr>
              <a:t>and not for your destruction, I shall not be ashamed — </a:t>
            </a:r>
            <a:r>
              <a:rPr lang="en-US" sz="2600" b="1" i="1" baseline="30000" dirty="0" smtClean="0">
                <a:effectLst>
                  <a:outerShdw blurRad="38100" dist="38100" dir="2700000" algn="tl">
                    <a:srgbClr val="000000">
                      <a:alpha val="43137"/>
                    </a:srgbClr>
                  </a:outerShdw>
                </a:effectLst>
                <a:latin typeface="Georgia" panose="02040502050405020303" pitchFamily="18" charset="0"/>
              </a:rPr>
              <a:t>9</a:t>
            </a:r>
            <a:r>
              <a:rPr lang="en-US" sz="2600" i="1" dirty="0" smtClean="0">
                <a:latin typeface="Georgia" panose="02040502050405020303" pitchFamily="18" charset="0"/>
              </a:rPr>
              <a:t>lest </a:t>
            </a:r>
            <a:r>
              <a:rPr lang="en-US" sz="2600" i="1" dirty="0">
                <a:latin typeface="Georgia" panose="02040502050405020303" pitchFamily="18" charset="0"/>
              </a:rPr>
              <a:t>I seem to terrify you by letters.</a:t>
            </a:r>
          </a:p>
        </p:txBody>
      </p:sp>
      <p:sp>
        <p:nvSpPr>
          <p:cNvPr id="6" name="Title 1"/>
          <p:cNvSpPr>
            <a:spLocks noGrp="1"/>
          </p:cNvSpPr>
          <p:nvPr>
            <p:ph type="title"/>
          </p:nvPr>
        </p:nvSpPr>
        <p:spPr>
          <a:xfrm>
            <a:off x="268942" y="158750"/>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10:8-9</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010400" y="2286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36828551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76200"/>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10:8-9</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15200" y="14605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990600"/>
            <a:ext cx="8572500" cy="4832092"/>
          </a:xfrm>
          <a:prstGeom prst="rect">
            <a:avLst/>
          </a:prstGeom>
          <a:noFill/>
          <a:effectLst/>
        </p:spPr>
        <p:txBody>
          <a:bodyPr wrap="square" rtlCol="0">
            <a:spAutoFit/>
          </a:bodyPr>
          <a:lstStyle/>
          <a:p>
            <a:pPr>
              <a:spcAft>
                <a:spcPts val="1200"/>
              </a:spcAft>
              <a:tabLst>
                <a:tab pos="457200" algn="l"/>
              </a:tabLst>
            </a:pPr>
            <a:r>
              <a:rPr lang="en-US" sz="2400" b="1" dirty="0" smtClean="0">
                <a:latin typeface="Cambria" panose="02040503050406030204" pitchFamily="18" charset="0"/>
                <a:ea typeface="Cambria" panose="02040503050406030204" pitchFamily="18" charset="0"/>
              </a:rPr>
              <a:t>	</a:t>
            </a:r>
            <a:r>
              <a:rPr lang="en-US" sz="2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SECOND</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Paul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clarified his motives in ministry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(10:8-9)</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Having turned their attention from the externals to the internals, Paul made sure his opponents understood what was in his heart.  </a:t>
            </a:r>
          </a:p>
          <a:p>
            <a:pPr>
              <a:spcAft>
                <a:spcPts val="1200"/>
              </a:spcAft>
              <a:tabLst>
                <a:tab pos="457200" algn="l"/>
              </a:tabLst>
            </a:pPr>
            <a:r>
              <a:rPr lang="en-US" sz="2400" b="1" dirty="0" smtClean="0">
                <a:latin typeface="Cambria" panose="02040503050406030204" pitchFamily="18" charset="0"/>
                <a:ea typeface="Cambria" panose="02040503050406030204" pitchFamily="18" charset="0"/>
              </a:rPr>
              <a:t>	Paul’s goal in ministry was to always build up, never tear down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10:8</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While </a:t>
            </a:r>
            <a:r>
              <a:rPr lang="en-US" sz="2400" b="1" dirty="0" smtClean="0">
                <a:latin typeface="Cambria" panose="02040503050406030204" pitchFamily="18" charset="0"/>
                <a:ea typeface="Cambria" panose="02040503050406030204" pitchFamily="18" charset="0"/>
              </a:rPr>
              <a:t>he had authority as an apostle to rebuke and correct the Corinthians for their sins, he wanted to edify not terrify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10:9</a:t>
            </a:r>
            <a:r>
              <a:rPr lang="en-US" sz="2400" b="1" dirty="0" smtClean="0">
                <a:latin typeface="Cambria" panose="02040503050406030204" pitchFamily="18" charset="0"/>
                <a:ea typeface="Cambria" panose="02040503050406030204" pitchFamily="18" charset="0"/>
              </a:rPr>
              <a:t>). 	</a:t>
            </a:r>
          </a:p>
          <a:p>
            <a:pPr>
              <a:spcAft>
                <a:spcPts val="1200"/>
              </a:spcAft>
              <a:tabLst>
                <a:tab pos="457200" algn="l"/>
              </a:tabLst>
            </a:pP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Here, </a:t>
            </a:r>
            <a:r>
              <a:rPr lang="en-US" sz="2400" b="1" dirty="0" smtClean="0">
                <a:latin typeface="Cambria" panose="02040503050406030204" pitchFamily="18" charset="0"/>
                <a:ea typeface="Cambria" panose="02040503050406030204" pitchFamily="18" charset="0"/>
              </a:rPr>
              <a:t>Paul is completely transparent about his motives in ministry. </a:t>
            </a:r>
            <a:r>
              <a:rPr lang="en-US" sz="2400" b="1" dirty="0" smtClean="0">
                <a:latin typeface="Cambria" panose="02040503050406030204" pitchFamily="18" charset="0"/>
                <a:ea typeface="Cambria" panose="02040503050406030204" pitchFamily="18" charset="0"/>
              </a:rPr>
              <a:t> In contrast, </a:t>
            </a:r>
            <a:r>
              <a:rPr lang="en-US" sz="2400" b="1" dirty="0" smtClean="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his </a:t>
            </a:r>
            <a:r>
              <a:rPr lang="en-US" sz="2400" b="1" dirty="0" smtClean="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critics </a:t>
            </a:r>
            <a:r>
              <a:rPr lang="en-US" sz="2400" b="1" dirty="0" smtClean="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constantly </a:t>
            </a:r>
            <a:r>
              <a:rPr lang="en-US" sz="2400" b="1" dirty="0" smtClean="0">
                <a:latin typeface="Cambria" panose="02040503050406030204" pitchFamily="18" charset="0"/>
                <a:ea typeface="Cambria" panose="02040503050406030204" pitchFamily="18" charset="0"/>
              </a:rPr>
              <a:t>tore Paul down in order to extend their own influence over the Corinthians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10:9</a:t>
            </a:r>
            <a:r>
              <a:rPr lang="en-US" sz="2400" b="1" dirty="0" smtClean="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xmlns="" val="151363027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68943" y="1143000"/>
            <a:ext cx="8595360" cy="3785652"/>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91440" rIns="182880" bIns="91440" rtlCol="0">
            <a:spAutoFit/>
          </a:bodyPr>
          <a:lstStyle/>
          <a:p>
            <a:r>
              <a:rPr lang="en-US" sz="2600" b="1" i="1" baseline="30000" dirty="0" smtClean="0">
                <a:effectLst>
                  <a:outerShdw blurRad="38100" dist="38100" dir="2700000" algn="tl">
                    <a:srgbClr val="000000">
                      <a:alpha val="43137"/>
                    </a:srgbClr>
                  </a:outerShdw>
                </a:effectLst>
                <a:latin typeface="Georgia" panose="02040502050405020303" pitchFamily="18" charset="0"/>
              </a:rPr>
              <a:t>10</a:t>
            </a:r>
            <a:r>
              <a:rPr lang="en-US" sz="2600" i="1" dirty="0" smtClean="0">
                <a:latin typeface="Georgia" panose="02040502050405020303" pitchFamily="18" charset="0"/>
              </a:rPr>
              <a:t>“For</a:t>
            </a:r>
            <a:r>
              <a:rPr lang="en-US" sz="2600" i="1" dirty="0" smtClean="0">
                <a:latin typeface="Georgia" panose="02040502050405020303" pitchFamily="18" charset="0"/>
              </a:rPr>
              <a:t> his letters,” they say, “are weighty and powerful, but his bodily presence is weak, and his speech contemptible.” </a:t>
            </a:r>
            <a:r>
              <a:rPr lang="en-US" sz="2600" i="1" dirty="0" smtClean="0">
                <a:latin typeface="Georgia" panose="02040502050405020303" pitchFamily="18" charset="0"/>
              </a:rPr>
              <a:t> </a:t>
            </a:r>
            <a:r>
              <a:rPr lang="en-US" sz="2600" b="1" i="1" baseline="30000" dirty="0" smtClean="0">
                <a:effectLst>
                  <a:outerShdw blurRad="38100" dist="38100" dir="2700000" algn="tl">
                    <a:srgbClr val="000000">
                      <a:alpha val="43137"/>
                    </a:srgbClr>
                  </a:outerShdw>
                </a:effectLst>
                <a:latin typeface="Georgia" panose="02040502050405020303" pitchFamily="18" charset="0"/>
              </a:rPr>
              <a:t>11</a:t>
            </a:r>
            <a:r>
              <a:rPr lang="en-US" sz="2600" i="1" dirty="0" smtClean="0">
                <a:latin typeface="Georgia" panose="02040502050405020303" pitchFamily="18" charset="0"/>
              </a:rPr>
              <a:t>Let </a:t>
            </a:r>
            <a:r>
              <a:rPr lang="en-US" sz="2600" i="1" dirty="0" smtClean="0">
                <a:latin typeface="Georgia" panose="02040502050405020303" pitchFamily="18" charset="0"/>
              </a:rPr>
              <a:t>such a person consider this, </a:t>
            </a:r>
            <a:r>
              <a:rPr lang="en-US" sz="2600" i="1" dirty="0">
                <a:latin typeface="Georgia" panose="02040502050405020303" pitchFamily="18" charset="0"/>
              </a:rPr>
              <a:t>that what we are in word by letters when we are </a:t>
            </a:r>
            <a:r>
              <a:rPr lang="en-US" sz="2600" i="1" dirty="0" smtClean="0">
                <a:latin typeface="Georgia" panose="02040502050405020303" pitchFamily="18" charset="0"/>
              </a:rPr>
              <a:t>absent</a:t>
            </a:r>
            <a:r>
              <a:rPr lang="en-US" sz="2600" i="1" dirty="0">
                <a:latin typeface="Georgia" panose="02040502050405020303" pitchFamily="18" charset="0"/>
              </a:rPr>
              <a:t>, such we will also be in deed when we are present.  </a:t>
            </a:r>
            <a:r>
              <a:rPr lang="en-US" sz="2600" b="1" i="1" baseline="30000" dirty="0" smtClean="0">
                <a:effectLst>
                  <a:outerShdw blurRad="38100" dist="38100" dir="2700000" algn="tl">
                    <a:srgbClr val="000000">
                      <a:alpha val="43137"/>
                    </a:srgbClr>
                  </a:outerShdw>
                </a:effectLst>
                <a:latin typeface="Georgia" panose="02040502050405020303" pitchFamily="18" charset="0"/>
              </a:rPr>
              <a:t>12</a:t>
            </a:r>
            <a:r>
              <a:rPr lang="en-US" sz="2600" i="1" dirty="0" smtClean="0">
                <a:latin typeface="Georgia" panose="02040502050405020303" pitchFamily="18" charset="0"/>
              </a:rPr>
              <a:t>For </a:t>
            </a:r>
            <a:r>
              <a:rPr lang="en-US" sz="2600" i="1" dirty="0">
                <a:latin typeface="Georgia" panose="02040502050405020303" pitchFamily="18" charset="0"/>
              </a:rPr>
              <a:t>we dare not class ourselves or compare ourselves with those who commend themselves.  But they, measuring themselves by themselves, and comparing themselves among themselves, are not wise. </a:t>
            </a:r>
          </a:p>
        </p:txBody>
      </p:sp>
      <p:sp>
        <p:nvSpPr>
          <p:cNvPr id="6" name="Title 1"/>
          <p:cNvSpPr>
            <a:spLocks noGrp="1"/>
          </p:cNvSpPr>
          <p:nvPr>
            <p:ph type="title"/>
          </p:nvPr>
        </p:nvSpPr>
        <p:spPr>
          <a:xfrm>
            <a:off x="268942" y="158750"/>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10:10-12</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010400" y="2286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37871253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76200"/>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10:10-12</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043342"/>
            <a:ext cx="8610601" cy="5724644"/>
          </a:xfrm>
          <a:prstGeom prst="rect">
            <a:avLst/>
          </a:prstGeom>
          <a:noFill/>
          <a:effectLst/>
        </p:spPr>
        <p:txBody>
          <a:bodyPr wrap="square" rtlCol="0">
            <a:spAutoFit/>
          </a:bodyPr>
          <a:lstStyle/>
          <a:p>
            <a:pPr indent="457200">
              <a:spcAft>
                <a:spcPts val="1200"/>
              </a:spcAft>
            </a:pPr>
            <a:r>
              <a:rPr lang="en-US" sz="2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THIRD</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Paul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confessed his authority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(10:10-12)</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Paul’s ministry could be summed up with an old acronym “</a:t>
            </a:r>
            <a:r>
              <a:rPr lang="en-US" sz="2400" b="1" i="1" dirty="0" smtClean="0">
                <a:latin typeface="Cambria" panose="02040503050406030204" pitchFamily="18" charset="0"/>
                <a:ea typeface="Cambria" panose="02040503050406030204" pitchFamily="18" charset="0"/>
              </a:rPr>
              <a:t>WYSIWYG</a:t>
            </a:r>
            <a:r>
              <a:rPr lang="en-US" sz="2400" b="1" dirty="0" smtClean="0">
                <a:latin typeface="Cambria" panose="02040503050406030204" pitchFamily="18" charset="0"/>
                <a:ea typeface="Cambria" panose="02040503050406030204" pitchFamily="18" charset="0"/>
              </a:rPr>
              <a:t>” – </a:t>
            </a:r>
            <a:r>
              <a:rPr lang="en-US" sz="2400" b="1" i="1" dirty="0" smtClean="0">
                <a:latin typeface="Cambria" panose="02040503050406030204" pitchFamily="18" charset="0"/>
                <a:ea typeface="Cambria" panose="02040503050406030204" pitchFamily="18" charset="0"/>
              </a:rPr>
              <a:t>for</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what you see is what you get</a:t>
            </a:r>
            <a:r>
              <a:rPr lang="en-US" sz="2400" b="1" i="1" dirty="0" smtClean="0">
                <a:latin typeface="Cambria" panose="02040503050406030204" pitchFamily="18" charset="0"/>
                <a:ea typeface="Cambria" panose="02040503050406030204" pitchFamily="18" charset="0"/>
              </a:rPr>
              <a:t>.”</a:t>
            </a:r>
          </a:p>
          <a:p>
            <a:pPr indent="457200">
              <a:spcAft>
                <a:spcPts val="1200"/>
              </a:spcAft>
            </a:pPr>
            <a:r>
              <a:rPr lang="en-US" sz="2400" b="1" dirty="0" smtClean="0">
                <a:latin typeface="Cambria" panose="02040503050406030204" pitchFamily="18" charset="0"/>
                <a:ea typeface="Cambria" panose="02040503050406030204" pitchFamily="18" charset="0"/>
              </a:rPr>
              <a:t>Paul was Paul – whether in their midst or through his letters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10:11</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His </a:t>
            </a:r>
            <a:r>
              <a:rPr lang="en-US" sz="2400" b="1" dirty="0" smtClean="0">
                <a:latin typeface="Cambria" panose="02040503050406030204" pitchFamily="18" charset="0"/>
                <a:ea typeface="Cambria" panose="02040503050406030204" pitchFamily="18" charset="0"/>
              </a:rPr>
              <a:t>tone might change depending on the situation, that’s to be expected.  </a:t>
            </a:r>
          </a:p>
          <a:p>
            <a:pPr indent="457200">
              <a:spcAft>
                <a:spcPts val="1200"/>
              </a:spcAft>
            </a:pPr>
            <a:r>
              <a:rPr lang="en-US" sz="2400" b="1" dirty="0" smtClean="0">
                <a:latin typeface="Cambria" panose="02040503050406030204" pitchFamily="18" charset="0"/>
                <a:ea typeface="Cambria" panose="02040503050406030204" pitchFamily="18" charset="0"/>
              </a:rPr>
              <a:t>But Paul himself didn’t </a:t>
            </a:r>
            <a:r>
              <a:rPr lang="en-US" sz="2400" b="1" dirty="0" smtClean="0">
                <a:latin typeface="Cambria" panose="02040503050406030204" pitchFamily="18" charset="0"/>
                <a:ea typeface="Cambria" panose="02040503050406030204" pitchFamily="18" charset="0"/>
              </a:rPr>
              <a:t>change, </a:t>
            </a:r>
            <a:r>
              <a:rPr lang="en-US" sz="2400" b="1" dirty="0" smtClean="0">
                <a:latin typeface="Cambria" panose="02040503050406030204" pitchFamily="18" charset="0"/>
                <a:ea typeface="Cambria" panose="02040503050406030204" pitchFamily="18" charset="0"/>
              </a:rPr>
              <a:t>his view of Christ, his attitude toward holiness and sin, or his methods of preaching the gospel and calling believers to a committed Christian life. </a:t>
            </a:r>
          </a:p>
          <a:p>
            <a:pPr indent="457200">
              <a:spcAft>
                <a:spcPts val="1200"/>
              </a:spcAft>
            </a:pPr>
            <a:r>
              <a:rPr lang="en-US" sz="2400" b="1" dirty="0" smtClean="0">
                <a:latin typeface="Cambria" panose="02040503050406030204" pitchFamily="18" charset="0"/>
                <a:ea typeface="Cambria" panose="02040503050406030204" pitchFamily="18" charset="0"/>
              </a:rPr>
              <a:t>His critics’ accusations that Paul was a heavyweight in his letters but a lightweight in person was unfounded. </a:t>
            </a:r>
            <a:r>
              <a:rPr lang="en-US" sz="2400" b="1" dirty="0" smtClean="0">
                <a:latin typeface="Cambria" panose="02040503050406030204" pitchFamily="18" charset="0"/>
                <a:ea typeface="Cambria" panose="02040503050406030204" pitchFamily="18" charset="0"/>
              </a:rPr>
              <a:t> Paul </a:t>
            </a:r>
            <a:r>
              <a:rPr lang="en-US" sz="2400" b="1" dirty="0" smtClean="0">
                <a:latin typeface="Cambria" panose="02040503050406030204" pitchFamily="18" charset="0"/>
                <a:ea typeface="Cambria" panose="02040503050406030204" pitchFamily="18" charset="0"/>
              </a:rPr>
              <a:t>was just being himself</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WYSIWYG – Paul </a:t>
            </a:r>
            <a:r>
              <a:rPr lang="en-US" sz="2400" b="1" dirty="0" smtClean="0">
                <a:latin typeface="Cambria" panose="02040503050406030204" pitchFamily="18" charset="0"/>
                <a:ea typeface="Cambria" panose="02040503050406030204" pitchFamily="18" charset="0"/>
              </a:rPr>
              <a:t>did not </a:t>
            </a:r>
            <a:r>
              <a:rPr lang="en-US" sz="2400" b="1" dirty="0" smtClean="0">
                <a:latin typeface="Cambria" panose="02040503050406030204" pitchFamily="18" charset="0"/>
                <a:ea typeface="Cambria" panose="02040503050406030204" pitchFamily="18" charset="0"/>
              </a:rPr>
              <a:t>compare, nor compete. </a:t>
            </a:r>
          </a:p>
        </p:txBody>
      </p:sp>
    </p:spTree>
    <p:extLst>
      <p:ext uri="{BB962C8B-B14F-4D97-AF65-F5344CB8AC3E}">
        <p14:creationId xmlns:p14="http://schemas.microsoft.com/office/powerpoint/2010/main" xmlns="" val="40008656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76200"/>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10:10-12</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2390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98524" y="1066800"/>
            <a:ext cx="8610601" cy="4985980"/>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He had no dirty secrets in his past that he need to hide. </a:t>
            </a:r>
          </a:p>
          <a:p>
            <a:pPr indent="457200">
              <a:spcAft>
                <a:spcPts val="1200"/>
              </a:spcAft>
            </a:pPr>
            <a:r>
              <a:rPr lang="en-US" sz="2400" b="1" dirty="0" smtClean="0">
                <a:latin typeface="Cambria" panose="02040503050406030204" pitchFamily="18" charset="0"/>
                <a:ea typeface="Cambria" panose="02040503050406030204" pitchFamily="18" charset="0"/>
              </a:rPr>
              <a:t> Paul referenced a specific group of people who felt the need to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commend themselves</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10:12</a:t>
            </a:r>
            <a:r>
              <a:rPr lang="en-US" sz="2400" b="1" dirty="0" smtClean="0">
                <a:latin typeface="Cambria" panose="02040503050406030204" pitchFamily="18" charset="0"/>
                <a:ea typeface="Cambria" panose="02040503050406030204" pitchFamily="18" charset="0"/>
              </a:rPr>
              <a:t>) – that is, to compare themselves by their own standards, trying to demonstrate their superiority over other ministries. </a:t>
            </a:r>
            <a:endParaRPr lang="en-US" sz="2400" b="1" dirty="0">
              <a:latin typeface="Cambria" panose="02040503050406030204" pitchFamily="18" charset="0"/>
              <a:ea typeface="Cambria" panose="02040503050406030204" pitchFamily="18" charset="0"/>
            </a:endParaRPr>
          </a:p>
          <a:p>
            <a:pPr indent="457200">
              <a:spcAft>
                <a:spcPts val="1200"/>
              </a:spcAf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says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 </a:t>
            </a:r>
            <a:r>
              <a:rPr lang="en-US" sz="2400" b="1" dirty="0" smtClean="0">
                <a:latin typeface="Cambria" panose="02040503050406030204" pitchFamily="18" charset="0"/>
                <a:ea typeface="Cambria" panose="02040503050406030204" pitchFamily="18" charset="0"/>
              </a:rPr>
              <a:t>I </a:t>
            </a:r>
            <a:r>
              <a:rPr lang="en-US" sz="2400" b="1" dirty="0" smtClean="0">
                <a:latin typeface="Cambria" panose="02040503050406030204" pitchFamily="18" charset="0"/>
                <a:ea typeface="Cambria" panose="02040503050406030204" pitchFamily="18" charset="0"/>
              </a:rPr>
              <a:t>have never seen such vicious and ambitious competition in ministry as I see today in North American Christianity</a:t>
            </a:r>
            <a:r>
              <a:rPr lang="en-US" sz="2400" b="1" dirty="0" smtClean="0">
                <a:latin typeface="Cambria" panose="02040503050406030204" pitchFamily="18" charset="0"/>
                <a:ea typeface="Cambria" panose="02040503050406030204" pitchFamily="18" charset="0"/>
              </a:rPr>
              <a:t>.</a:t>
            </a:r>
            <a:endParaRPr lang="en-US" sz="2400" b="1" dirty="0" smtClean="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anose="02040503050406030204" pitchFamily="18" charset="0"/>
                <a:ea typeface="Cambria" panose="02040503050406030204" pitchFamily="18" charset="0"/>
              </a:rPr>
              <a:t>So </a:t>
            </a:r>
            <a:r>
              <a:rPr lang="en-US" sz="2400" b="1" dirty="0" smtClean="0">
                <a:latin typeface="Cambria" panose="02040503050406030204" pitchFamily="18" charset="0"/>
                <a:ea typeface="Cambria" panose="02040503050406030204" pitchFamily="18" charset="0"/>
              </a:rPr>
              <a:t>many pastor are competing for the limelight, trying to grow bigger, look better, come across as edgier, cooler, more relevant. Ultimately, they won’t be able to keep up with the charade</a:t>
            </a:r>
            <a:r>
              <a:rPr lang="en-US" sz="2400" b="1" dirty="0" smtClean="0">
                <a:latin typeface="Cambria" panose="02040503050406030204" pitchFamily="18" charset="0"/>
                <a:ea typeface="Cambria" panose="02040503050406030204" pitchFamily="18" charset="0"/>
              </a:rPr>
              <a:t>.  </a:t>
            </a:r>
            <a:endParaRPr lang="en-US" sz="240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16355591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76200"/>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10:10-12</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2390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98524" y="975360"/>
            <a:ext cx="8610601" cy="3354765"/>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It </a:t>
            </a:r>
            <a:r>
              <a:rPr lang="en-US" sz="2400" b="1" dirty="0" smtClean="0">
                <a:latin typeface="Cambria" panose="02040503050406030204" pitchFamily="18" charset="0"/>
                <a:ea typeface="Cambria" panose="02040503050406030204" pitchFamily="18" charset="0"/>
              </a:rPr>
              <a:t>takes an incredible amount of energy to pretend to be something that you are not</a:t>
            </a:r>
            <a:r>
              <a:rPr lang="en-US" sz="2400" b="1" dirty="0" smtClean="0">
                <a:latin typeface="Cambria" panose="02040503050406030204" pitchFamily="18" charset="0"/>
                <a:ea typeface="Cambria" panose="02040503050406030204" pitchFamily="18" charset="0"/>
              </a:rPr>
              <a:t>. </a:t>
            </a:r>
            <a:endParaRPr lang="en-US" sz="2400" b="1" dirty="0" smtClean="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anose="02040503050406030204" pitchFamily="18" charset="0"/>
                <a:ea typeface="Cambria" panose="02040503050406030204" pitchFamily="18" charset="0"/>
              </a:rPr>
              <a:t>People </a:t>
            </a:r>
            <a:r>
              <a:rPr lang="en-US" sz="2400" b="1" dirty="0" smtClean="0">
                <a:latin typeface="Cambria" panose="02040503050406030204" pitchFamily="18" charset="0"/>
                <a:ea typeface="Cambria" panose="02040503050406030204" pitchFamily="18" charset="0"/>
              </a:rPr>
              <a:t>need to be who they are. </a:t>
            </a:r>
            <a:r>
              <a:rPr lang="en-US" sz="2400" b="1" dirty="0" smtClean="0">
                <a:latin typeface="Cambria" panose="02040503050406030204" pitchFamily="18" charset="0"/>
                <a:ea typeface="Cambria" panose="02040503050406030204" pitchFamily="18" charset="0"/>
              </a:rPr>
              <a:t> They </a:t>
            </a:r>
            <a:r>
              <a:rPr lang="en-US" sz="2400" b="1" dirty="0" smtClean="0">
                <a:latin typeface="Cambria" panose="02040503050406030204" pitchFamily="18" charset="0"/>
                <a:ea typeface="Cambria" panose="02040503050406030204" pitchFamily="18" charset="0"/>
              </a:rPr>
              <a:t>need to get out of the way and turn the spotlight back onto Jesus. </a:t>
            </a:r>
          </a:p>
          <a:p>
            <a:pPr indent="457200">
              <a:spcAft>
                <a:spcPts val="1200"/>
              </a:spcAft>
            </a:pPr>
            <a:r>
              <a:rPr lang="en-US" sz="2400" b="1" dirty="0" smtClean="0">
                <a:latin typeface="Cambria" panose="02040503050406030204" pitchFamily="18" charset="0"/>
                <a:ea typeface="Cambria" panose="02040503050406030204" pitchFamily="18" charset="0"/>
              </a:rPr>
              <a:t> Any and all in ministry should point their fans in Jesus direction, and model authenticity, even if it means people will no longer embrace you as some sort of semi-divine superstar. </a:t>
            </a:r>
            <a:endParaRPr lang="en-US"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23341797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4801" y="1143000"/>
            <a:ext cx="8534400" cy="5186035"/>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91440" rIns="182880" bIns="91440" rtlCol="0">
            <a:spAutoFit/>
          </a:bodyPr>
          <a:lstStyle/>
          <a:p>
            <a:r>
              <a:rPr lang="en-US" sz="2500" b="1" i="1" baseline="30000" dirty="0" smtClean="0">
                <a:effectLst>
                  <a:outerShdw blurRad="38100" dist="38100" dir="2700000" algn="tl">
                    <a:srgbClr val="000000">
                      <a:alpha val="43137"/>
                    </a:srgbClr>
                  </a:outerShdw>
                </a:effectLst>
                <a:latin typeface="Georgia" panose="02040502050405020303" pitchFamily="18" charset="0"/>
              </a:rPr>
              <a:t>13</a:t>
            </a:r>
            <a:r>
              <a:rPr lang="en-US" sz="2500" i="1" dirty="0" smtClean="0">
                <a:latin typeface="Georgia" panose="02040502050405020303" pitchFamily="18" charset="0"/>
              </a:rPr>
              <a:t>We</a:t>
            </a:r>
            <a:r>
              <a:rPr lang="en-US" sz="2500" i="1" dirty="0" smtClean="0">
                <a:latin typeface="Georgia" panose="02040502050405020303" pitchFamily="18" charset="0"/>
              </a:rPr>
              <a:t>, however, will not boast beyond measure, but within the limits of the sphere which God appointed us</a:t>
            </a:r>
            <a:r>
              <a:rPr lang="en-US" sz="2500" i="1" dirty="0" smtClean="0">
                <a:latin typeface="Georgia" panose="02040502050405020303" pitchFamily="18" charset="0"/>
              </a:rPr>
              <a:t>—  a </a:t>
            </a:r>
            <a:r>
              <a:rPr lang="en-US" sz="2500" i="1" dirty="0" smtClean="0">
                <a:latin typeface="Georgia" panose="02040502050405020303" pitchFamily="18" charset="0"/>
              </a:rPr>
              <a:t>sphere which especially includes you.  </a:t>
            </a:r>
            <a:r>
              <a:rPr lang="en-US" sz="2500" b="1" i="1" baseline="30000" dirty="0" smtClean="0">
                <a:effectLst>
                  <a:outerShdw blurRad="38100" dist="38100" dir="2700000" algn="tl">
                    <a:srgbClr val="000000">
                      <a:alpha val="43137"/>
                    </a:srgbClr>
                  </a:outerShdw>
                </a:effectLst>
                <a:latin typeface="Georgia" panose="02040502050405020303" pitchFamily="18" charset="0"/>
              </a:rPr>
              <a:t>14</a:t>
            </a:r>
            <a:r>
              <a:rPr lang="en-US" sz="2500" i="1" dirty="0" smtClean="0">
                <a:latin typeface="Georgia" panose="02040502050405020303" pitchFamily="18" charset="0"/>
              </a:rPr>
              <a:t>For </a:t>
            </a:r>
            <a:r>
              <a:rPr lang="en-US" sz="2500" i="1" dirty="0" smtClean="0">
                <a:latin typeface="Georgia" panose="02040502050405020303" pitchFamily="18" charset="0"/>
              </a:rPr>
              <a:t>we are not overextending ourselves (as though our authority did not extend to you), for it was to you that we came with the gospel of Christ; </a:t>
            </a:r>
            <a:r>
              <a:rPr lang="en-US" sz="2500" b="1" i="1" baseline="30000" dirty="0" smtClean="0">
                <a:effectLst>
                  <a:outerShdw blurRad="38100" dist="38100" dir="2700000" algn="tl">
                    <a:srgbClr val="000000">
                      <a:alpha val="43137"/>
                    </a:srgbClr>
                  </a:outerShdw>
                </a:effectLst>
                <a:latin typeface="Georgia" panose="02040502050405020303" pitchFamily="18" charset="0"/>
              </a:rPr>
              <a:t>15</a:t>
            </a:r>
            <a:r>
              <a:rPr lang="en-US" sz="2500" i="1" dirty="0" smtClean="0">
                <a:latin typeface="Georgia" panose="02040502050405020303" pitchFamily="18" charset="0"/>
              </a:rPr>
              <a:t>not </a:t>
            </a:r>
            <a:r>
              <a:rPr lang="en-US" sz="2500" i="1" dirty="0" smtClean="0">
                <a:latin typeface="Georgia" panose="02040502050405020303" pitchFamily="18" charset="0"/>
              </a:rPr>
              <a:t>boasting of things beyond measure, that is, in other men’s labors, but having hope, that as your faith is increased, we shall be greatly enlarged by you in our sphere, </a:t>
            </a:r>
            <a:r>
              <a:rPr lang="en-US" sz="2500" b="1" i="1" baseline="30000" dirty="0" smtClean="0">
                <a:effectLst>
                  <a:outerShdw blurRad="38100" dist="38100" dir="2700000" algn="tl">
                    <a:srgbClr val="000000">
                      <a:alpha val="43137"/>
                    </a:srgbClr>
                  </a:outerShdw>
                </a:effectLst>
                <a:latin typeface="Georgia" panose="02040502050405020303" pitchFamily="18" charset="0"/>
              </a:rPr>
              <a:t>16</a:t>
            </a:r>
            <a:r>
              <a:rPr lang="en-US" sz="2500" i="1" dirty="0" smtClean="0">
                <a:latin typeface="Georgia" panose="02040502050405020303" pitchFamily="18" charset="0"/>
              </a:rPr>
              <a:t>to </a:t>
            </a:r>
            <a:r>
              <a:rPr lang="en-US" sz="2500" i="1" dirty="0" smtClean="0">
                <a:latin typeface="Georgia" panose="02040502050405020303" pitchFamily="18" charset="0"/>
              </a:rPr>
              <a:t>preach the gospel in the regions beyond you, and not to boast in another man’s sphere of accomplishment.  </a:t>
            </a:r>
            <a:r>
              <a:rPr lang="en-US" sz="2500" b="1" i="1" baseline="30000" dirty="0" smtClean="0">
                <a:effectLst>
                  <a:outerShdw blurRad="38100" dist="38100" dir="2700000" algn="tl">
                    <a:srgbClr val="000000">
                      <a:alpha val="43137"/>
                    </a:srgbClr>
                  </a:outerShdw>
                </a:effectLst>
                <a:latin typeface="Georgia" panose="02040502050405020303" pitchFamily="18" charset="0"/>
              </a:rPr>
              <a:t>17</a:t>
            </a:r>
            <a:r>
              <a:rPr lang="en-US" sz="2500" i="1" dirty="0" smtClean="0">
                <a:latin typeface="Georgia" panose="02040502050405020303" pitchFamily="18" charset="0"/>
              </a:rPr>
              <a:t>But</a:t>
            </a:r>
            <a:r>
              <a:rPr lang="en-US" sz="2500" i="1" dirty="0" smtClean="0">
                <a:latin typeface="Georgia" panose="02040502050405020303" pitchFamily="18" charset="0"/>
              </a:rPr>
              <a:t> “he who glories, let him glory in he Lord.”  </a:t>
            </a:r>
            <a:r>
              <a:rPr lang="en-US" sz="2500" b="1" i="1" baseline="30000" dirty="0" smtClean="0">
                <a:effectLst>
                  <a:outerShdw blurRad="38100" dist="38100" dir="2700000" algn="tl">
                    <a:srgbClr val="000000">
                      <a:alpha val="43137"/>
                    </a:srgbClr>
                  </a:outerShdw>
                </a:effectLst>
                <a:latin typeface="Georgia" panose="02040502050405020303" pitchFamily="18" charset="0"/>
              </a:rPr>
              <a:t>18</a:t>
            </a:r>
            <a:r>
              <a:rPr lang="en-US" sz="2500" i="1" dirty="0" smtClean="0">
                <a:latin typeface="Georgia" panose="02040502050405020303" pitchFamily="18" charset="0"/>
              </a:rPr>
              <a:t>For</a:t>
            </a:r>
            <a:r>
              <a:rPr lang="en-US" sz="2500" i="1" dirty="0" smtClean="0">
                <a:latin typeface="Georgia" panose="02040502050405020303" pitchFamily="18" charset="0"/>
              </a:rPr>
              <a:t> not he who commends himself is </a:t>
            </a:r>
            <a:r>
              <a:rPr lang="en-US" sz="2500" i="1" dirty="0">
                <a:latin typeface="Georgia" panose="02040502050405020303" pitchFamily="18" charset="0"/>
              </a:rPr>
              <a:t>approved, but whom the Lord commends</a:t>
            </a:r>
            <a:r>
              <a:rPr lang="en-US" sz="2500" i="1" dirty="0" smtClean="0">
                <a:latin typeface="Georgia" panose="02040502050405020303" pitchFamily="18" charset="0"/>
              </a:rPr>
              <a:t>.</a:t>
            </a:r>
            <a:r>
              <a:rPr lang="en-US" sz="2500" i="1" dirty="0">
                <a:latin typeface="Georgia" panose="02040502050405020303" pitchFamily="18" charset="0"/>
              </a:rPr>
              <a:t> </a:t>
            </a:r>
            <a:endParaRPr lang="en-US" sz="2500" dirty="0">
              <a:latin typeface="Georgia" panose="02040502050405020303" pitchFamily="18" charset="0"/>
            </a:endParaRPr>
          </a:p>
        </p:txBody>
      </p:sp>
      <p:sp>
        <p:nvSpPr>
          <p:cNvPr id="6" name="Title 1"/>
          <p:cNvSpPr>
            <a:spLocks noGrp="1"/>
          </p:cNvSpPr>
          <p:nvPr>
            <p:ph type="title"/>
          </p:nvPr>
        </p:nvSpPr>
        <p:spPr>
          <a:xfrm>
            <a:off x="268942" y="158750"/>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10:13-18</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010400" y="2286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1504045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76200"/>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10:13-18</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239000" y="762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98525" y="1066800"/>
            <a:ext cx="8540676" cy="4093428"/>
          </a:xfrm>
          <a:prstGeom prst="rect">
            <a:avLst/>
          </a:prstGeom>
          <a:noFill/>
          <a:effectLst/>
        </p:spPr>
        <p:txBody>
          <a:bodyPr wrap="square" rtlCol="0">
            <a:spAutoFit/>
          </a:bodyPr>
          <a:lstStyle/>
          <a:p>
            <a:pPr indent="457200">
              <a:spcAft>
                <a:spcPts val="1200"/>
              </a:spcAft>
            </a:pPr>
            <a:r>
              <a:rPr lang="en-US" sz="2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THIRD</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Paul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communicated the facts about ministry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(10:10-12</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In </a:t>
            </a:r>
            <a:r>
              <a:rPr lang="en-US" sz="2400" b="1" dirty="0" smtClean="0">
                <a:latin typeface="Cambria" panose="02040503050406030204" pitchFamily="18" charset="0"/>
                <a:ea typeface="Cambria" panose="02040503050406030204" pitchFamily="18" charset="0"/>
              </a:rPr>
              <a:t>ministry, there is nothing like facts to help in times of unjust criticism.  </a:t>
            </a:r>
          </a:p>
          <a:p>
            <a:pPr indent="457200">
              <a:spcAft>
                <a:spcPts val="1200"/>
              </a:spcAft>
            </a:pPr>
            <a:r>
              <a:rPr lang="en-US" sz="2400" b="1" dirty="0" smtClean="0">
                <a:latin typeface="Cambria" panose="02040503050406030204" pitchFamily="18" charset="0"/>
                <a:ea typeface="Cambria" panose="02040503050406030204" pitchFamily="18" charset="0"/>
              </a:rPr>
              <a:t>Here, Paul rapidly rehearsed the facts about his own ministry scope as it involved the Corinthians. </a:t>
            </a:r>
          </a:p>
          <a:p>
            <a:pPr indent="457200">
              <a:spcAft>
                <a:spcPts val="1200"/>
              </a:spcAft>
            </a:pP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God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had given the ministry to reach the Gentiles with the gospel</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10:13</a:t>
            </a:r>
            <a:r>
              <a:rPr lang="en-US" sz="2400" b="1" dirty="0" smtClean="0">
                <a:latin typeface="Cambria" panose="02040503050406030204" pitchFamily="18" charset="0"/>
                <a:ea typeface="Cambria" panose="02040503050406030204" pitchFamily="18" charset="0"/>
              </a:rPr>
              <a:t>). The Judaizers severely criticized his ministry focus, accusing Paul of trying to spread his own personal kingdom authority rather than the kingdom of God. </a:t>
            </a:r>
          </a:p>
        </p:txBody>
      </p:sp>
    </p:spTree>
    <p:extLst>
      <p:ext uri="{BB962C8B-B14F-4D97-AF65-F5344CB8AC3E}">
        <p14:creationId xmlns:p14="http://schemas.microsoft.com/office/powerpoint/2010/main" xmlns="" val="349830656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76200"/>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10:13-18</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239000" y="762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98524" y="1066800"/>
            <a:ext cx="8610601" cy="5201424"/>
          </a:xfrm>
          <a:prstGeom prst="rect">
            <a:avLst/>
          </a:prstGeom>
          <a:noFill/>
          <a:effectLst/>
        </p:spPr>
        <p:txBody>
          <a:bodyPr wrap="square" rtlCol="0">
            <a:spAutoFit/>
          </a:bodyPr>
          <a:lstStyle/>
          <a:p>
            <a:pPr indent="457200">
              <a:spcAft>
                <a:spcPts val="1200"/>
              </a:spcAft>
            </a:pP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Within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sphere of his evangelistic calling, Paul reached the Corinthians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10:14</a:t>
            </a:r>
            <a:r>
              <a:rPr lang="en-US" sz="2400" b="1" dirty="0" smtClean="0">
                <a:latin typeface="Cambria" panose="02040503050406030204" pitchFamily="18" charset="0"/>
                <a:ea typeface="Cambria" panose="02040503050406030204" pitchFamily="18" charset="0"/>
              </a:rPr>
              <a:t>).  Like parasites, the Judaizers who came after Paul invaded the church and began to boast of their work as if they had established the church in Corinth themselves. </a:t>
            </a:r>
          </a:p>
          <a:p>
            <a:pPr indent="457200">
              <a:spcAft>
                <a:spcPts val="1200"/>
              </a:spcAft>
            </a:pP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Paul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hoped the Corinthians’ growth would lead to additional resource to expand his ministry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10:15-16</a:t>
            </a:r>
            <a:r>
              <a:rPr lang="en-US" sz="2400" b="1" dirty="0" smtClean="0">
                <a:latin typeface="Cambria" panose="02040503050406030204" pitchFamily="18" charset="0"/>
                <a:ea typeface="Cambria" panose="02040503050406030204" pitchFamily="18" charset="0"/>
              </a:rPr>
              <a:t>).  The </a:t>
            </a:r>
            <a:r>
              <a:rPr lang="en-US" sz="2400" b="1" dirty="0" smtClean="0">
                <a:latin typeface="Cambria" panose="02040503050406030204" pitchFamily="18" charset="0"/>
                <a:ea typeface="Cambria" panose="02040503050406030204" pitchFamily="18" charset="0"/>
              </a:rPr>
              <a:t>Judaizers strategy </a:t>
            </a:r>
            <a:r>
              <a:rPr lang="en-US" sz="2400" b="1" dirty="0">
                <a:latin typeface="Cambria" panose="02040503050406030204" pitchFamily="18" charset="0"/>
                <a:ea typeface="Cambria" panose="02040503050406030204" pitchFamily="18" charset="0"/>
              </a:rPr>
              <a:t>to boast </a:t>
            </a:r>
            <a:r>
              <a:rPr lang="en-US" sz="2400" b="1" dirty="0" smtClean="0">
                <a:latin typeface="Cambria" panose="02040503050406030204" pitchFamily="18" charset="0"/>
                <a:ea typeface="Cambria" panose="02040503050406030204" pitchFamily="18" charset="0"/>
              </a:rPr>
              <a:t>their </a:t>
            </a:r>
            <a:r>
              <a:rPr lang="en-US" sz="2400" b="1" dirty="0">
                <a:latin typeface="Cambria" panose="02040503050406030204" pitchFamily="18" charset="0"/>
                <a:ea typeface="Cambria" panose="02040503050406030204" pitchFamily="18" charset="0"/>
              </a:rPr>
              <a:t>conquests</a:t>
            </a:r>
            <a:r>
              <a:rPr lang="en-US" sz="2400" b="1" dirty="0" smtClean="0">
                <a:latin typeface="Cambria" panose="02040503050406030204" pitchFamily="18" charset="0"/>
                <a:ea typeface="Cambria" panose="02040503050406030204" pitchFamily="18" charset="0"/>
              </a:rPr>
              <a:t> involved overhauling churches that had already been planted. </a:t>
            </a:r>
            <a:r>
              <a:rPr lang="en-US" sz="2400" b="1" dirty="0" smtClean="0">
                <a:latin typeface="Cambria" panose="02040503050406030204" pitchFamily="18" charset="0"/>
                <a:ea typeface="Cambria" panose="02040503050406030204" pitchFamily="18" charset="0"/>
              </a:rPr>
              <a:t> While</a:t>
            </a:r>
            <a:r>
              <a:rPr lang="en-US" sz="2400" b="1" dirty="0" smtClean="0">
                <a:latin typeface="Cambria" panose="02040503050406030204" pitchFamily="18" charset="0"/>
                <a:ea typeface="Cambria" panose="02040503050406030204" pitchFamily="18" charset="0"/>
              </a:rPr>
              <a:t>, Paul took the approach of preaching where no churches had yet been planted. </a:t>
            </a:r>
            <a:r>
              <a:rPr lang="en-US" sz="2400" b="1" dirty="0" smtClean="0">
                <a:latin typeface="Cambria" panose="02040503050406030204" pitchFamily="18" charset="0"/>
                <a:ea typeface="Cambria" panose="02040503050406030204" pitchFamily="18" charset="0"/>
              </a:rPr>
              <a:t> </a:t>
            </a:r>
          </a:p>
          <a:p>
            <a:pPr indent="457200">
              <a:spcAft>
                <a:spcPts val="1200"/>
              </a:spcAft>
            </a:pPr>
            <a:r>
              <a:rPr lang="en-US" sz="2400" b="1" dirty="0" smtClean="0">
                <a:latin typeface="Cambria" panose="02040503050406030204" pitchFamily="18" charset="0"/>
                <a:ea typeface="Cambria" panose="02040503050406030204" pitchFamily="18" charset="0"/>
              </a:rPr>
              <a:t>Therefore, Paul had reason to boast based on the facts, his opponents had no reason to boast. </a:t>
            </a:r>
          </a:p>
        </p:txBody>
      </p:sp>
    </p:spTree>
    <p:extLst>
      <p:ext uri="{BB962C8B-B14F-4D97-AF65-F5344CB8AC3E}">
        <p14:creationId xmlns:p14="http://schemas.microsoft.com/office/powerpoint/2010/main" xmlns="" val="335540117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54106" y="52893"/>
            <a:ext cx="853440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Introduction</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239000" y="76200"/>
            <a:ext cx="1528482" cy="774700"/>
          </a:xfrm>
          <a:prstGeom prst="rect">
            <a:avLst/>
          </a:prstGeom>
          <a:noFill/>
          <a:ln w="9525">
            <a:noFill/>
            <a:miter lim="800000"/>
            <a:headEnd/>
            <a:tailEnd/>
          </a:ln>
          <a:effectLst>
            <a:outerShdw dist="38100" dir="2700000" rotWithShape="0">
              <a:srgbClr val="808080">
                <a:alpha val="42998"/>
              </a:srgbClr>
            </a:outerShdw>
          </a:effectLst>
        </p:spPr>
      </p:pic>
      <p:sp>
        <p:nvSpPr>
          <p:cNvPr id="7" name="TextBox 6"/>
          <p:cNvSpPr txBox="1"/>
          <p:nvPr/>
        </p:nvSpPr>
        <p:spPr>
          <a:xfrm>
            <a:off x="231962" y="990600"/>
            <a:ext cx="8656544" cy="5616922"/>
          </a:xfrm>
          <a:prstGeom prst="rect">
            <a:avLst/>
          </a:prstGeom>
          <a:solidFill>
            <a:srgbClr val="FCF2D4"/>
          </a:solidFill>
          <a:ln>
            <a:solidFill>
              <a:schemeClr val="bg1">
                <a:alpha val="0"/>
              </a:schemeClr>
            </a:solidFill>
          </a:ln>
          <a:effectLst/>
        </p:spPr>
        <p:txBody>
          <a:bodyPr wrap="square" rtlCol="0">
            <a:spAutoFit/>
          </a:bodyPr>
          <a:lstStyle/>
          <a:p>
            <a:pPr indent="457200">
              <a:spcAft>
                <a:spcPts val="1200"/>
              </a:spcAft>
              <a:tabLst>
                <a:tab pos="457200" algn="l"/>
              </a:tabLst>
            </a:pPr>
            <a:r>
              <a:rPr lang="en-US" sz="2350" b="1" dirty="0" smtClean="0">
                <a:latin typeface="Cambria" panose="02040503050406030204" pitchFamily="18" charset="0"/>
                <a:ea typeface="Cambria" panose="02040503050406030204" pitchFamily="18" charset="0"/>
              </a:rPr>
              <a:t>Tonight we begin a </a:t>
            </a:r>
            <a:r>
              <a:rPr lang="en-US" sz="2350" b="1" i="1" u="sng" dirty="0" smtClean="0">
                <a:latin typeface="Cambria" panose="02040503050406030204" pitchFamily="18" charset="0"/>
                <a:ea typeface="Cambria" panose="02040503050406030204" pitchFamily="18" charset="0"/>
              </a:rPr>
              <a:t>New</a:t>
            </a:r>
            <a:r>
              <a:rPr lang="en-US" sz="2350" b="1" dirty="0" smtClean="0">
                <a:latin typeface="Cambria" panose="02040503050406030204" pitchFamily="18" charset="0"/>
                <a:ea typeface="Cambria" panose="02040503050406030204" pitchFamily="18" charset="0"/>
              </a:rPr>
              <a:t> </a:t>
            </a:r>
            <a:r>
              <a:rPr lang="en-US" sz="2350" b="1" i="1" u="sng" dirty="0" smtClean="0">
                <a:latin typeface="Cambria" panose="02040503050406030204" pitchFamily="18" charset="0"/>
                <a:ea typeface="Cambria" panose="02040503050406030204" pitchFamily="18" charset="0"/>
              </a:rPr>
              <a:t>Section</a:t>
            </a:r>
            <a:r>
              <a:rPr lang="en-US" sz="2350" b="1" dirty="0" smtClean="0">
                <a:latin typeface="Cambria" panose="02040503050406030204" pitchFamily="18" charset="0"/>
                <a:ea typeface="Cambria" panose="02040503050406030204" pitchFamily="18" charset="0"/>
              </a:rPr>
              <a:t>: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True Apostolic Ministry”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(10:1-13:14)</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350" b="1" dirty="0" smtClean="0">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 In </a:t>
            </a:r>
            <a:r>
              <a:rPr lang="en-US" sz="2350" b="1" dirty="0" smtClean="0">
                <a:latin typeface="Cambria" panose="02040503050406030204" pitchFamily="18" charset="0"/>
                <a:ea typeface="Cambria" panose="02040503050406030204" pitchFamily="18" charset="0"/>
              </a:rPr>
              <a:t>this section, Paul addresses the question of authentic apostolic authority in ministry. </a:t>
            </a:r>
          </a:p>
          <a:p>
            <a:pPr marL="731520" indent="-274320">
              <a:spcAft>
                <a:spcPts val="1200"/>
              </a:spcAft>
              <a:buClr>
                <a:srgbClr val="C00000"/>
              </a:buClr>
              <a:buSzPct val="80000"/>
              <a:buFont typeface="Wingdings" panose="05000000000000000000" pitchFamily="2" charset="2"/>
              <a:buChar char="Ø"/>
              <a:tabLst>
                <a:tab pos="457200" algn="l"/>
              </a:tabLst>
            </a:pP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a:t>
            </a:r>
            <a:r>
              <a:rPr lang="en-US" sz="2350" b="1" dirty="0" smtClean="0">
                <a:latin typeface="Cambria" panose="02040503050406030204" pitchFamily="18" charset="0"/>
                <a:ea typeface="Cambria" panose="02040503050406030204" pitchFamily="18" charset="0"/>
              </a:rPr>
              <a:t>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10:1 – 18</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Paul defends the authenticity of his ministry as an apostle against those in the Corinthian church who had criticized, ridiculed, and undermined his God-given authority. </a:t>
            </a:r>
          </a:p>
          <a:p>
            <a:pPr marL="731520" indent="-274320">
              <a:spcAft>
                <a:spcPts val="1200"/>
              </a:spcAft>
              <a:buClr>
                <a:srgbClr val="C00000"/>
              </a:buClr>
              <a:buSzPct val="80000"/>
              <a:buFont typeface="Wingdings" panose="05000000000000000000" pitchFamily="2" charset="2"/>
              <a:buChar char="Ø"/>
              <a:tabLst>
                <a:tab pos="457200" algn="l"/>
              </a:tabLst>
            </a:pP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 11:1 – 15</a:t>
            </a:r>
            <a:r>
              <a:rPr lang="en-US" sz="2350" b="1" dirty="0">
                <a:latin typeface="Cambria" panose="02040503050406030204" pitchFamily="18" charset="0"/>
                <a:ea typeface="Cambria" panose="02040503050406030204" pitchFamily="18" charset="0"/>
              </a:rPr>
              <a:t>, Paul directly </a:t>
            </a:r>
            <a:r>
              <a:rPr lang="en-US" sz="2350" b="1" dirty="0" smtClean="0">
                <a:latin typeface="Cambria" panose="02040503050406030204" pitchFamily="18" charset="0"/>
                <a:ea typeface="Cambria" panose="02040503050406030204" pitchFamily="18" charset="0"/>
              </a:rPr>
              <a:t>challenges the authority and teaching </a:t>
            </a:r>
            <a:r>
              <a:rPr lang="en-US" sz="2350" b="1" dirty="0">
                <a:latin typeface="Cambria" panose="02040503050406030204" pitchFamily="18" charset="0"/>
                <a:ea typeface="Cambria" panose="02040503050406030204" pitchFamily="18" charset="0"/>
              </a:rPr>
              <a:t>of his opponents, fearing that </a:t>
            </a:r>
            <a:r>
              <a:rPr lang="en-US" sz="2350" b="1" dirty="0" smtClean="0">
                <a:latin typeface="Cambria" panose="02040503050406030204" pitchFamily="18" charset="0"/>
                <a:ea typeface="Cambria" panose="02040503050406030204" pitchFamily="18" charset="0"/>
              </a:rPr>
              <a:t>the </a:t>
            </a:r>
            <a:r>
              <a:rPr lang="en-US" sz="2350" b="1" dirty="0">
                <a:latin typeface="Cambria" panose="02040503050406030204" pitchFamily="18" charset="0"/>
                <a:ea typeface="Cambria" panose="02040503050406030204" pitchFamily="18" charset="0"/>
              </a:rPr>
              <a:t>false </a:t>
            </a:r>
            <a:r>
              <a:rPr lang="en-US" sz="2350" b="1" dirty="0" smtClean="0">
                <a:latin typeface="Cambria" panose="02040503050406030204" pitchFamily="18" charset="0"/>
                <a:ea typeface="Cambria" panose="02040503050406030204" pitchFamily="18" charset="0"/>
              </a:rPr>
              <a:t>teachers</a:t>
            </a:r>
            <a:r>
              <a:rPr lang="en-US" sz="2350" b="1" dirty="0">
                <a:latin typeface="Cambria" panose="02040503050406030204" pitchFamily="18" charset="0"/>
                <a:ea typeface="Cambria" panose="02040503050406030204" pitchFamily="18" charset="0"/>
              </a:rPr>
              <a:t>, might lead his spiritual children astray.  </a:t>
            </a:r>
            <a:endParaRPr lang="en-US" sz="2350" b="1" dirty="0" smtClean="0">
              <a:latin typeface="Cambria" panose="02040503050406030204" pitchFamily="18" charset="0"/>
              <a:ea typeface="Cambria" panose="02040503050406030204" pitchFamily="18" charset="0"/>
            </a:endParaRPr>
          </a:p>
          <a:p>
            <a:pPr marL="731520" indent="-274320">
              <a:spcAft>
                <a:spcPts val="1200"/>
              </a:spcAft>
              <a:buClr>
                <a:srgbClr val="C00000"/>
              </a:buClr>
              <a:buSzPct val="80000"/>
              <a:buFont typeface="Wingdings" panose="05000000000000000000" pitchFamily="2" charset="2"/>
              <a:buChar char="Ø"/>
              <a:tabLst>
                <a:tab pos="457200" algn="l"/>
              </a:tabLst>
            </a:pP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a:t>
            </a:r>
            <a:r>
              <a:rPr lang="en-US" sz="2350" b="1" dirty="0" smtClean="0">
                <a:latin typeface="Cambria" panose="02040503050406030204" pitchFamily="18" charset="0"/>
                <a:ea typeface="Cambria" panose="02040503050406030204" pitchFamily="18" charset="0"/>
              </a:rPr>
              <a:t>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11:16 – 12:21</a:t>
            </a:r>
            <a:r>
              <a:rPr lang="en-US" sz="235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dirty="0">
                <a:latin typeface="Cambria" panose="02040503050406030204" pitchFamily="18" charset="0"/>
                <a:ea typeface="Cambria" panose="02040503050406030204" pitchFamily="18" charset="0"/>
              </a:rPr>
              <a:t>Paul </a:t>
            </a:r>
            <a:r>
              <a:rPr lang="en-US" sz="2350" b="1" dirty="0" smtClean="0">
                <a:latin typeface="Cambria" panose="02040503050406030204" pitchFamily="18" charset="0"/>
                <a:ea typeface="Cambria" panose="02040503050406030204" pitchFamily="18" charset="0"/>
              </a:rPr>
              <a:t>fights </a:t>
            </a:r>
            <a:r>
              <a:rPr lang="en-US" sz="2350" b="1" dirty="0">
                <a:latin typeface="Cambria" panose="02040503050406030204" pitchFamily="18" charset="0"/>
                <a:ea typeface="Cambria" panose="02040503050406030204" pitchFamily="18" charset="0"/>
              </a:rPr>
              <a:t>fire with fire, </a:t>
            </a:r>
            <a:r>
              <a:rPr lang="en-US" sz="2350" b="1" dirty="0" smtClean="0">
                <a:latin typeface="Cambria" panose="02040503050406030204" pitchFamily="18" charset="0"/>
                <a:ea typeface="Cambria" panose="02040503050406030204" pitchFamily="18" charset="0"/>
              </a:rPr>
              <a:t>he takes on </a:t>
            </a:r>
            <a:r>
              <a:rPr lang="en-US" sz="2350" b="1" dirty="0">
                <a:latin typeface="Cambria" panose="02040503050406030204" pitchFamily="18" charset="0"/>
                <a:ea typeface="Cambria" panose="02040503050406030204" pitchFamily="18" charset="0"/>
              </a:rPr>
              <a:t>the challenge of his adversaries, and highlights his superior qualification as an apostle of Christ in </a:t>
            </a:r>
            <a:r>
              <a:rPr lang="en-US" sz="2350" b="1" dirty="0" smtClean="0">
                <a:latin typeface="Cambria" panose="02040503050406030204" pitchFamily="18" charset="0"/>
                <a:ea typeface="Cambria" panose="02040503050406030204" pitchFamily="18" charset="0"/>
              </a:rPr>
              <a:t>contrast to </a:t>
            </a:r>
            <a:r>
              <a:rPr lang="en-US" sz="2350" b="1" dirty="0">
                <a:latin typeface="Cambria" panose="02040503050406030204" pitchFamily="18" charset="0"/>
                <a:ea typeface="Cambria" panose="02040503050406030204" pitchFamily="18" charset="0"/>
              </a:rPr>
              <a:t>their empty boasting. </a:t>
            </a:r>
          </a:p>
        </p:txBody>
      </p:sp>
    </p:spTree>
    <p:extLst>
      <p:ext uri="{BB962C8B-B14F-4D97-AF65-F5344CB8AC3E}">
        <p14:creationId xmlns:p14="http://schemas.microsoft.com/office/powerpoint/2010/main" xmlns="" val="20686974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1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76200"/>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10:13-18</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239000" y="762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98524" y="1066799"/>
            <a:ext cx="8610601" cy="5139869"/>
          </a:xfrm>
          <a:prstGeom prst="rect">
            <a:avLst/>
          </a:prstGeom>
          <a:noFill/>
          <a:effectLst/>
        </p:spPr>
        <p:txBody>
          <a:bodyPr wrap="square" rtlCol="0">
            <a:spAutoFit/>
          </a:bodyPr>
          <a:lstStyle/>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Yet, </a:t>
            </a:r>
            <a:r>
              <a:rPr lang="en-US" sz="2400" b="1" dirty="0" smtClean="0">
                <a:latin typeface="Cambria" panose="02040503050406030204" pitchFamily="18" charset="0"/>
                <a:ea typeface="Cambria" panose="02040503050406030204" pitchFamily="18" charset="0"/>
              </a:rPr>
              <a:t>Paul remained meek, humble, and patient in the midst of their </a:t>
            </a:r>
            <a:r>
              <a:rPr lang="en-US" sz="2400" b="1" dirty="0" smtClean="0">
                <a:latin typeface="Cambria" panose="02040503050406030204" pitchFamily="18" charset="0"/>
                <a:ea typeface="Cambria" panose="02040503050406030204" pitchFamily="18" charset="0"/>
              </a:rPr>
              <a:t>criticisms, while </a:t>
            </a:r>
            <a:r>
              <a:rPr lang="en-US" sz="2400" b="1" dirty="0" smtClean="0">
                <a:latin typeface="Cambria" panose="02040503050406030204" pitchFamily="18" charset="0"/>
                <a:ea typeface="Cambria" panose="02040503050406030204" pitchFamily="18" charset="0"/>
              </a:rPr>
              <a:t>they boasted boldly in their hijacking of the churches.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Paul </a:t>
            </a:r>
            <a:r>
              <a:rPr lang="en-US" sz="2400" b="1" dirty="0" smtClean="0">
                <a:latin typeface="Cambria" panose="02040503050406030204" pitchFamily="18" charset="0"/>
                <a:ea typeface="Cambria" panose="02040503050406030204" pitchFamily="18" charset="0"/>
              </a:rPr>
              <a:t>quotes Jeremiah 9:24,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“He who boasts is to boast in the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Lord”</a:t>
            </a:r>
            <a:r>
              <a:rPr lang="en-US" sz="2400" b="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 </a:t>
            </a:r>
            <a:r>
              <a:rPr lang="en-US" sz="2400" b="1" dirty="0" smtClean="0">
                <a:latin typeface="Cambria" panose="02040503050406030204" pitchFamily="18" charset="0"/>
                <a:ea typeface="Cambria" panose="02040503050406030204" pitchFamily="18" charset="0"/>
              </a:rPr>
              <a:t>not </a:t>
            </a:r>
            <a:r>
              <a:rPr lang="en-US" sz="2400" b="1" dirty="0" smtClean="0">
                <a:latin typeface="Cambria" panose="02040503050406030204" pitchFamily="18" charset="0"/>
                <a:ea typeface="Cambria" panose="02040503050406030204" pitchFamily="18" charset="0"/>
              </a:rPr>
              <a:t>in their own accomplishments, riches, or strength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10:17</a:t>
            </a:r>
            <a:r>
              <a:rPr lang="en-US" sz="2400" b="1" dirty="0" smtClean="0">
                <a:latin typeface="Cambria" panose="02040503050406030204" pitchFamily="18" charset="0"/>
                <a:ea typeface="Cambria" panose="02040503050406030204" pitchFamily="18" charset="0"/>
              </a:rPr>
              <a:t>). </a:t>
            </a:r>
            <a:endParaRPr lang="en-US" sz="2400" b="1" dirty="0" smtClean="0">
              <a:latin typeface="Cambria" panose="02040503050406030204" pitchFamily="18" charset="0"/>
              <a:ea typeface="Cambria" panose="02040503050406030204" pitchFamily="18" charset="0"/>
            </a:endParaRP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Ultimately, God alone is the judge whose commendation counts.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Self-promotion </a:t>
            </a:r>
            <a:r>
              <a:rPr lang="en-US" sz="2400" b="1" dirty="0" smtClean="0">
                <a:latin typeface="Cambria" panose="02040503050406030204" pitchFamily="18" charset="0"/>
                <a:ea typeface="Cambria" panose="02040503050406030204" pitchFamily="18" charset="0"/>
              </a:rPr>
              <a:t>and self-approval are meaningless, the hollow words of braggarts.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True </a:t>
            </a:r>
            <a:r>
              <a:rPr lang="en-US" sz="2400" b="1" dirty="0" smtClean="0">
                <a:latin typeface="Cambria" panose="02040503050406030204" pitchFamily="18" charset="0"/>
                <a:ea typeface="Cambria" panose="02040503050406030204" pitchFamily="18" charset="0"/>
              </a:rPr>
              <a:t>servants of God present the facts as they are and then let the Lord God sort it out. 	</a:t>
            </a:r>
          </a:p>
        </p:txBody>
      </p:sp>
    </p:spTree>
    <p:extLst>
      <p:ext uri="{BB962C8B-B14F-4D97-AF65-F5344CB8AC3E}">
        <p14:creationId xmlns:p14="http://schemas.microsoft.com/office/powerpoint/2010/main" xmlns="" val="335540117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 name="Rectangle 1"/>
          <p:cNvSpPr/>
          <p:nvPr/>
        </p:nvSpPr>
        <p:spPr>
          <a:xfrm>
            <a:off x="762000" y="914400"/>
            <a:ext cx="7315200" cy="3231654"/>
          </a:xfrm>
          <a:prstGeom prst="rect">
            <a:avLst/>
          </a:prstGeom>
          <a:effectLst>
            <a:outerShdw blurRad="50800" dist="38100" dir="18900000" algn="bl" rotWithShape="0">
              <a:prstClr val="black">
                <a:alpha val="60000"/>
              </a:prstClr>
            </a:outerShdw>
          </a:effectLst>
        </p:spPr>
        <p:txBody>
          <a:bodyPr wrap="square">
            <a:spAutoFit/>
          </a:bodyPr>
          <a:lstStyle/>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Applications</a:t>
            </a:r>
          </a:p>
          <a:p>
            <a:pPr lvl="0" algn="ctr">
              <a:spcBef>
                <a:spcPct val="0"/>
              </a:spcBef>
              <a:defRPr/>
            </a:pPr>
            <a:r>
              <a:rPr lang="en-US" sz="60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Of the</a:t>
            </a:r>
          </a:p>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lesson</a:t>
            </a:r>
            <a:endParaRPr lang="en-US" sz="88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endParaRPr>
          </a:p>
        </p:txBody>
      </p:sp>
      <p:sp>
        <p:nvSpPr>
          <p:cNvPr id="3" name="TextBox 2"/>
          <p:cNvSpPr txBox="1"/>
          <p:nvPr/>
        </p:nvSpPr>
        <p:spPr>
          <a:xfrm>
            <a:off x="304800" y="4572000"/>
            <a:ext cx="8610600" cy="584775"/>
          </a:xfrm>
          <a:prstGeom prst="rect">
            <a:avLst/>
          </a:prstGeom>
          <a:noFill/>
          <a:effectLst>
            <a:outerShdw blurRad="38100" dist="25400" dir="18900000" algn="bl" rotWithShape="0">
              <a:schemeClr val="tx1"/>
            </a:outerShdw>
          </a:effectLst>
        </p:spPr>
        <p:txBody>
          <a:bodyPr wrap="square" rtlCol="0">
            <a:spAutoFit/>
          </a:bodyPr>
          <a:lstStyle/>
          <a:p>
            <a:pPr algn="ctr"/>
            <a:r>
              <a:rPr lang="en-US" sz="3200" b="1" i="1" dirty="0" smtClean="0">
                <a:solidFill>
                  <a:schemeClr val="bg1"/>
                </a:solidFill>
                <a:effectLst>
                  <a:outerShdw blurRad="38100" dist="38100" dir="2700000" algn="tl">
                    <a:srgbClr val="000000">
                      <a:alpha val="43137"/>
                    </a:srgbClr>
                  </a:outerShdw>
                </a:effectLst>
                <a:latin typeface="Constantia" pitchFamily="18" charset="0"/>
              </a:rPr>
              <a:t>Facing Criticism in the Throes of Ministry</a:t>
            </a:r>
            <a:endParaRPr lang="en-US" sz="3200" b="1" i="1" dirty="0">
              <a:solidFill>
                <a:schemeClr val="bg1"/>
              </a:solidFill>
              <a:effectLst>
                <a:outerShdw blurRad="38100" dist="38100" dir="2700000" algn="tl">
                  <a:srgbClr val="000000">
                    <a:alpha val="43137"/>
                  </a:srgbClr>
                </a:outerShdw>
              </a:effectLst>
              <a:latin typeface="Constantia" pitchFamily="18" charset="0"/>
            </a:endParaRPr>
          </a:p>
        </p:txBody>
      </p:sp>
    </p:spTree>
    <p:extLst>
      <p:ext uri="{BB962C8B-B14F-4D97-AF65-F5344CB8AC3E}">
        <p14:creationId xmlns:p14="http://schemas.microsoft.com/office/powerpoint/2010/main" xmlns="" val="13535651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42875"/>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normAutofit/>
          </a:bodyPr>
          <a:lstStyle/>
          <a:p>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800" dirty="0" smtClean="0">
                <a:effectLst>
                  <a:outerShdw blurRad="38100" dist="38100" dir="2700000" algn="tl">
                    <a:srgbClr val="000000">
                      <a:alpha val="43137"/>
                    </a:srgbClr>
                  </a:outerShdw>
                </a:effectLst>
                <a:latin typeface="Britannic Bold" panose="020B0903060703020204" pitchFamily="34" charset="0"/>
              </a:rPr>
              <a:t>Criticism in ministry </a:t>
            </a:r>
            <a:endParaRPr lang="en-US" sz="2800" dirty="0">
              <a:effectLst>
                <a:outerShdw blurRad="38100" dist="38100" dir="2700000" algn="tl">
                  <a:srgbClr val="000000">
                    <a:alpha val="43137"/>
                  </a:srgbClr>
                </a:outerShdw>
              </a:effectLst>
              <a:latin typeface="Britannic Bold" panose="020B0903060703020204"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162800" y="20066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975360"/>
            <a:ext cx="8534400" cy="5730240"/>
          </a:xfrm>
          <a:prstGeom prst="rect">
            <a:avLst/>
          </a:prstGeom>
          <a:noFill/>
          <a:effectLst/>
        </p:spPr>
        <p:txBody>
          <a:bodyPr wrap="square" rtlCol="0">
            <a:spAutoFit/>
          </a:bodyPr>
          <a:lstStyle/>
          <a:p>
            <a:pPr indent="457200">
              <a:spcAft>
                <a:spcPts val="1200"/>
              </a:spcAft>
              <a:tabLst>
                <a:tab pos="457200" algn="l"/>
              </a:tabLst>
            </a:pP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closes by saying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 </a:t>
            </a:r>
            <a:r>
              <a:rPr lang="en-US" sz="2350" b="1" dirty="0" smtClean="0">
                <a:latin typeface="Cambria" panose="02040503050406030204" pitchFamily="18" charset="0"/>
                <a:ea typeface="Cambria" panose="02040503050406030204" pitchFamily="18" charset="0"/>
              </a:rPr>
              <a:t>One of my favorite questions to ask someone at an ordination council, in an interview for a ministry position or at the threshold of a promotion to a position of leadership in company or business is:</a:t>
            </a:r>
            <a:endParaRPr lang="en-US" sz="2350" b="1" i="1" dirty="0" smtClean="0">
              <a:latin typeface="Cambria" panose="02040503050406030204" pitchFamily="18" charset="0"/>
              <a:ea typeface="Cambria" panose="02040503050406030204" pitchFamily="18" charset="0"/>
            </a:endParaRPr>
          </a:p>
          <a:p>
            <a:pPr indent="457200">
              <a:spcAft>
                <a:spcPts val="1200"/>
              </a:spcAft>
              <a:tabLst>
                <a:tab pos="457200" algn="l"/>
              </a:tabLst>
            </a:pP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How do you handle criticism?</a:t>
            </a:r>
          </a:p>
          <a:p>
            <a:pPr indent="457200">
              <a:spcAft>
                <a:spcPts val="1200"/>
              </a:spcAft>
              <a:tabLst>
                <a:tab pos="457200" algn="l"/>
              </a:tabLst>
            </a:pPr>
            <a:r>
              <a:rPr lang="en-US" sz="2350" b="1" dirty="0" smtClean="0">
                <a:latin typeface="Cambria" panose="02040503050406030204" pitchFamily="18" charset="0"/>
                <a:ea typeface="Cambria" panose="02040503050406030204" pitchFamily="18" charset="0"/>
              </a:rPr>
              <a:t>It’s a vital question seldom consider, much less actually asked and answered. </a:t>
            </a:r>
          </a:p>
          <a:p>
            <a:pPr indent="457200">
              <a:spcAft>
                <a:spcPts val="1200"/>
              </a:spcAft>
              <a:tabLst>
                <a:tab pos="457200" algn="l"/>
              </a:tabLst>
            </a:pPr>
            <a:r>
              <a:rPr lang="en-US" sz="2350" b="1" dirty="0" smtClean="0">
                <a:latin typeface="Cambria" panose="02040503050406030204" pitchFamily="18" charset="0"/>
                <a:ea typeface="Cambria" panose="02040503050406030204" pitchFamily="18" charset="0"/>
              </a:rPr>
              <a:t>As we reflect on Paul’s own response to the mental, emotional, and spiritual attacks that came to him in the form of unjust criticism from unrighteous people, we need to come to terms with the reality of criticism in ministry. </a:t>
            </a:r>
          </a:p>
          <a:p>
            <a:pPr indent="457200">
              <a:spcAft>
                <a:spcPts val="1200"/>
              </a:spcAft>
              <a:tabLst>
                <a:tab pos="457200" algn="l"/>
              </a:tabLst>
            </a:pPr>
            <a:r>
              <a:rPr lang="en-US" sz="2350" b="1" dirty="0" smtClean="0">
                <a:latin typeface="Cambria" panose="02040503050406030204" pitchFamily="18" charset="0"/>
                <a:ea typeface="Cambria" panose="02040503050406030204" pitchFamily="18" charset="0"/>
              </a:rPr>
              <a:t>Everybody involved in ministry –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full time</a:t>
            </a:r>
            <a:r>
              <a:rPr lang="en-US" sz="2350" b="1" dirty="0" smtClean="0">
                <a:latin typeface="Cambria" panose="02040503050406030204" pitchFamily="18" charset="0"/>
                <a:ea typeface="Cambria" panose="02040503050406030204" pitchFamily="18" charset="0"/>
              </a:rPr>
              <a:t>,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part time</a:t>
            </a:r>
            <a:r>
              <a:rPr lang="en-US" sz="2350" b="1" dirty="0" smtClean="0">
                <a:latin typeface="Cambria" panose="02040503050406030204" pitchFamily="18" charset="0"/>
                <a:ea typeface="Cambria" panose="02040503050406030204" pitchFamily="18" charset="0"/>
              </a:rPr>
              <a:t>, </a:t>
            </a:r>
            <a:r>
              <a:rPr lang="en-US" sz="2350" b="1" i="1" dirty="0" smtClean="0">
                <a:latin typeface="Cambria" panose="02040503050406030204" pitchFamily="18" charset="0"/>
                <a:ea typeface="Cambria" panose="02040503050406030204" pitchFamily="18" charset="0"/>
              </a:rPr>
              <a:t>or</a:t>
            </a:r>
            <a:r>
              <a:rPr lang="en-US" sz="2350" b="1" dirty="0" smtClean="0">
                <a:latin typeface="Cambria" panose="02040503050406030204" pitchFamily="18" charset="0"/>
                <a:ea typeface="Cambria" panose="02040503050406030204" pitchFamily="18" charset="0"/>
              </a:rPr>
              <a:t>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volunteer</a:t>
            </a:r>
            <a:r>
              <a:rPr lang="en-US" sz="2350" b="1" dirty="0" smtClean="0">
                <a:latin typeface="Cambria" panose="02040503050406030204" pitchFamily="18" charset="0"/>
                <a:ea typeface="Cambria" panose="02040503050406030204" pitchFamily="18" charset="0"/>
              </a:rPr>
              <a:t> – needs to understand the challenges of criticism and be prepared to handle them in a wise, godly manner. </a:t>
            </a:r>
          </a:p>
        </p:txBody>
      </p:sp>
    </p:spTree>
    <p:extLst>
      <p:ext uri="{BB962C8B-B14F-4D97-AF65-F5344CB8AC3E}">
        <p14:creationId xmlns:p14="http://schemas.microsoft.com/office/powerpoint/2010/main" xmlns="" val="2937193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42875"/>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normAutofit/>
          </a:bodyPr>
          <a:lstStyle/>
          <a:p>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800" dirty="0" smtClean="0">
                <a:effectLst>
                  <a:outerShdw blurRad="38100" dist="38100" dir="2700000" algn="tl">
                    <a:srgbClr val="000000">
                      <a:alpha val="43137"/>
                    </a:srgbClr>
                  </a:outerShdw>
                </a:effectLst>
                <a:latin typeface="Britannic Bold" panose="020B0903060703020204" pitchFamily="34" charset="0"/>
              </a:rPr>
              <a:t>Criticism in ministry </a:t>
            </a:r>
            <a:endParaRPr lang="en-US" sz="2800" dirty="0">
              <a:effectLst>
                <a:outerShdw blurRad="38100" dist="38100" dir="2700000" algn="tl">
                  <a:srgbClr val="000000">
                    <a:alpha val="43137"/>
                  </a:srgbClr>
                </a:outerShdw>
              </a:effectLst>
              <a:latin typeface="Britannic Bold" panose="020B0903060703020204"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086600" y="20066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35280" y="1015217"/>
            <a:ext cx="8656320" cy="5770811"/>
          </a:xfrm>
          <a:prstGeom prst="rect">
            <a:avLst/>
          </a:prstGeom>
          <a:noFill/>
          <a:effectLst/>
        </p:spPr>
        <p:txBody>
          <a:bodyPr wrap="square" rtlCol="0">
            <a:spAutoFit/>
          </a:bodyPr>
          <a:lstStyle/>
          <a:p>
            <a:pPr indent="457200">
              <a:spcAft>
                <a:spcPts val="1200"/>
              </a:spcAft>
              <a:tabLst>
                <a:tab pos="457200" algn="l"/>
              </a:tabLst>
            </a:pPr>
            <a:r>
              <a:rPr lang="en-US" sz="2350" b="1" dirty="0" smtClean="0">
                <a:latin typeface="Cambria" panose="02040503050406030204" pitchFamily="18" charset="0"/>
                <a:ea typeface="Cambria" panose="02040503050406030204" pitchFamily="18" charset="0"/>
              </a:rPr>
              <a:t>The following </a:t>
            </a:r>
            <a:r>
              <a:rPr lang="en-US" sz="2350" b="1" i="1" u="sng" dirty="0" smtClean="0">
                <a:latin typeface="Cambria" panose="02040503050406030204" pitchFamily="18" charset="0"/>
                <a:ea typeface="Cambria" panose="02040503050406030204" pitchFamily="18" charset="0"/>
              </a:rPr>
              <a:t>three</a:t>
            </a:r>
            <a:r>
              <a:rPr lang="en-US" sz="2350" b="1" dirty="0" smtClean="0">
                <a:latin typeface="Cambria" panose="02040503050406030204" pitchFamily="18" charset="0"/>
                <a:ea typeface="Cambria" panose="02040503050406030204" pitchFamily="18" charset="0"/>
              </a:rPr>
              <a:t> facts about criticism will help arm us for the spiritual battle that’s coming. </a:t>
            </a:r>
            <a:endParaRPr lang="en-US" sz="2350" b="1" i="1" dirty="0" smtClean="0">
              <a:latin typeface="Cambria" panose="02040503050406030204" pitchFamily="18" charset="0"/>
              <a:ea typeface="Cambria" panose="02040503050406030204" pitchFamily="18" charset="0"/>
            </a:endParaRPr>
          </a:p>
          <a:p>
            <a:pPr indent="457200">
              <a:spcAft>
                <a:spcPts val="1200"/>
              </a:spcAft>
              <a:tabLst>
                <a:tab pos="457200" algn="l"/>
              </a:tabLst>
            </a:pP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First</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no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one is immune to criticism. </a:t>
            </a:r>
            <a:r>
              <a:rPr lang="en-US" sz="2350" b="1" dirty="0" smtClean="0">
                <a:latin typeface="Cambria" panose="02040503050406030204" pitchFamily="18" charset="0"/>
                <a:ea typeface="Cambria" panose="02040503050406030204" pitchFamily="18" charset="0"/>
              </a:rPr>
              <a:t> Unfortunately, </a:t>
            </a:r>
            <a:r>
              <a:rPr lang="en-US" sz="2350" b="1" dirty="0" smtClean="0">
                <a:latin typeface="Cambria" panose="02040503050406030204" pitchFamily="18" charset="0"/>
                <a:ea typeface="Cambria" panose="02040503050406030204" pitchFamily="18" charset="0"/>
              </a:rPr>
              <a:t>it’s </a:t>
            </a:r>
            <a:r>
              <a:rPr lang="en-US" sz="2350" b="1" dirty="0" smtClean="0">
                <a:latin typeface="Cambria" panose="02040503050406030204" pitchFamily="18" charset="0"/>
                <a:ea typeface="Cambria" panose="02040503050406030204" pitchFamily="18" charset="0"/>
              </a:rPr>
              <a:t>an unavoidable part of living among human beings. </a:t>
            </a:r>
            <a:r>
              <a:rPr lang="en-US" sz="2350" b="1" dirty="0" smtClean="0">
                <a:latin typeface="Cambria" panose="02040503050406030204" pitchFamily="18" charset="0"/>
                <a:ea typeface="Cambria" panose="02040503050406030204" pitchFamily="18" charset="0"/>
              </a:rPr>
              <a:t> Do </a:t>
            </a:r>
            <a:r>
              <a:rPr lang="en-US" sz="2350" b="1" dirty="0" smtClean="0">
                <a:latin typeface="Cambria" panose="02040503050406030204" pitchFamily="18" charset="0"/>
                <a:ea typeface="Cambria" panose="02040503050406030204" pitchFamily="18" charset="0"/>
              </a:rPr>
              <a:t>your best not to get </a:t>
            </a:r>
            <a:r>
              <a:rPr lang="en-US" sz="2350" b="1" dirty="0" smtClean="0">
                <a:latin typeface="Cambria" panose="02040503050406030204" pitchFamily="18" charset="0"/>
                <a:ea typeface="Cambria" panose="02040503050406030204" pitchFamily="18" charset="0"/>
              </a:rPr>
              <a:t>paranoid.  Expect </a:t>
            </a:r>
            <a:r>
              <a:rPr lang="en-US" sz="2350" b="1" dirty="0" smtClean="0">
                <a:latin typeface="Cambria" panose="02040503050406030204" pitchFamily="18" charset="0"/>
                <a:ea typeface="Cambria" panose="02040503050406030204" pitchFamily="18" charset="0"/>
              </a:rPr>
              <a:t>criticism, but don’t obsess over it. </a:t>
            </a:r>
            <a:endPar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spcAft>
                <a:spcPts val="1200"/>
              </a:spcAft>
              <a:tabLst>
                <a:tab pos="457200" algn="l"/>
              </a:tabLst>
            </a:pPr>
            <a:r>
              <a:rPr lang="en-US" sz="2350" b="1" dirty="0" smtClean="0">
                <a:latin typeface="Cambria" panose="02040503050406030204" pitchFamily="18" charset="0"/>
                <a:ea typeface="Cambria" panose="02040503050406030204" pitchFamily="18" charset="0"/>
              </a:rPr>
              <a:t>Don’t run in fear of it. </a:t>
            </a:r>
            <a:r>
              <a:rPr lang="en-US" sz="2350" b="1" dirty="0" smtClean="0">
                <a:latin typeface="Cambria" panose="02040503050406030204" pitchFamily="18" charset="0"/>
                <a:ea typeface="Cambria" panose="02040503050406030204" pitchFamily="18" charset="0"/>
              </a:rPr>
              <a:t> Face </a:t>
            </a:r>
            <a:r>
              <a:rPr lang="en-US" sz="2350" b="1" dirty="0" smtClean="0">
                <a:latin typeface="Cambria" panose="02040503050406030204" pitchFamily="18" charset="0"/>
                <a:ea typeface="Cambria" panose="02040503050406030204" pitchFamily="18" charset="0"/>
              </a:rPr>
              <a:t>it with strong resolve. </a:t>
            </a:r>
            <a:r>
              <a:rPr lang="en-US" sz="2350" b="1" dirty="0" smtClean="0">
                <a:latin typeface="Cambria" panose="02040503050406030204" pitchFamily="18" charset="0"/>
                <a:ea typeface="Cambria" panose="02040503050406030204" pitchFamily="18" charset="0"/>
              </a:rPr>
              <a:t> Since </a:t>
            </a:r>
            <a:r>
              <a:rPr lang="en-US" sz="2350" b="1" dirty="0" smtClean="0">
                <a:latin typeface="Cambria" panose="02040503050406030204" pitchFamily="18" charset="0"/>
                <a:ea typeface="Cambria" panose="02040503050406030204" pitchFamily="18" charset="0"/>
              </a:rPr>
              <a:t>we can’t escape it, we might as well ready ourselves for it. </a:t>
            </a:r>
          </a:p>
          <a:p>
            <a:pPr indent="457200">
              <a:spcAft>
                <a:spcPts val="1200"/>
              </a:spcAft>
              <a:tabLst>
                <a:tab pos="457200" algn="l"/>
              </a:tabLst>
            </a:pPr>
            <a:r>
              <a:rPr lang="en-US" sz="2350" b="1" dirty="0" smtClean="0">
                <a:latin typeface="Cambria" panose="02040503050406030204" pitchFamily="18" charset="0"/>
                <a:ea typeface="Cambria" panose="02040503050406030204" pitchFamily="18" charset="0"/>
              </a:rPr>
              <a:t>Decide beforehand that you will neither lie down and give up nor stand up and engage in an ugly fight over every nit-picking critique. </a:t>
            </a:r>
          </a:p>
          <a:p>
            <a:pPr indent="457200">
              <a:spcAft>
                <a:spcPts val="1200"/>
              </a:spcAft>
              <a:tabLst>
                <a:tab pos="457200" algn="l"/>
              </a:tabLst>
            </a:pP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Second</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criticism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can be taken too lightly or too seriously. </a:t>
            </a:r>
            <a:r>
              <a:rPr lang="en-US" sz="2350" b="1" dirty="0" smtClean="0">
                <a:latin typeface="Cambria" panose="02040503050406030204" pitchFamily="18" charset="0"/>
                <a:ea typeface="Cambria" panose="02040503050406030204" pitchFamily="18" charset="0"/>
              </a:rPr>
              <a:t> If we take criticism too lightly and let every less-than-positive comment bead off of us like rain on a windshield, we might ignore valuable instruction that could help us.  </a:t>
            </a:r>
          </a:p>
        </p:txBody>
      </p:sp>
    </p:spTree>
    <p:extLst>
      <p:ext uri="{BB962C8B-B14F-4D97-AF65-F5344CB8AC3E}">
        <p14:creationId xmlns:p14="http://schemas.microsoft.com/office/powerpoint/2010/main" xmlns="" val="20285449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42875"/>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normAutofit/>
          </a:bodyPr>
          <a:lstStyle/>
          <a:p>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800" dirty="0" smtClean="0">
                <a:effectLst>
                  <a:outerShdw blurRad="38100" dist="38100" dir="2700000" algn="tl">
                    <a:srgbClr val="000000">
                      <a:alpha val="43137"/>
                    </a:srgbClr>
                  </a:outerShdw>
                </a:effectLst>
                <a:latin typeface="Britannic Bold" panose="020B0903060703020204" pitchFamily="34" charset="0"/>
              </a:rPr>
              <a:t>Criticism in ministry </a:t>
            </a:r>
            <a:endParaRPr lang="en-US" sz="2800" dirty="0">
              <a:effectLst>
                <a:outerShdw blurRad="38100" dist="38100" dir="2700000" algn="tl">
                  <a:srgbClr val="000000">
                    <a:alpha val="43137"/>
                  </a:srgbClr>
                </a:outerShdw>
              </a:effectLst>
              <a:latin typeface="Britannic Bold" panose="020B0903060703020204"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086600" y="20066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35280" y="1015216"/>
            <a:ext cx="8564880" cy="5616922"/>
          </a:xfrm>
          <a:prstGeom prst="rect">
            <a:avLst/>
          </a:prstGeom>
          <a:noFill/>
          <a:effectLst/>
        </p:spPr>
        <p:txBody>
          <a:bodyPr wrap="square" rtlCol="0">
            <a:spAutoFit/>
          </a:bodyPr>
          <a:lstStyle/>
          <a:p>
            <a:pPr indent="457200">
              <a:spcAft>
                <a:spcPts val="1200"/>
              </a:spcAft>
              <a:tabLst>
                <a:tab pos="457200" algn="l"/>
              </a:tabLst>
            </a:pPr>
            <a:r>
              <a:rPr lang="en-US" sz="2350" b="1" dirty="0" smtClean="0">
                <a:latin typeface="Cambria" panose="02040503050406030204" pitchFamily="18" charset="0"/>
                <a:ea typeface="Cambria" panose="02040503050406030204" pitchFamily="18" charset="0"/>
              </a:rPr>
              <a:t>Where would we be without our parents’ correction? </a:t>
            </a:r>
            <a:r>
              <a:rPr lang="en-US" sz="2350" b="1" dirty="0" smtClean="0">
                <a:latin typeface="Cambria" panose="02040503050406030204" pitchFamily="18" charset="0"/>
                <a:ea typeface="Cambria" panose="02040503050406030204" pitchFamily="18" charset="0"/>
              </a:rPr>
              <a:t> Or </a:t>
            </a:r>
            <a:r>
              <a:rPr lang="en-US" sz="2350" b="1" dirty="0" smtClean="0">
                <a:latin typeface="Cambria" panose="02040503050406030204" pitchFamily="18" charset="0"/>
                <a:ea typeface="Cambria" panose="02040503050406030204" pitchFamily="18" charset="0"/>
              </a:rPr>
              <a:t>without that close friend who lives out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Proverbs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27:6</a:t>
            </a:r>
            <a:r>
              <a:rPr lang="en-US" sz="2350" b="1" dirty="0" smtClean="0">
                <a:latin typeface="Cambria" panose="02040503050406030204" pitchFamily="18" charset="0"/>
                <a:ea typeface="Cambria" panose="02040503050406030204" pitchFamily="18" charset="0"/>
              </a:rPr>
              <a:t> and points out our blind spots?</a:t>
            </a:r>
          </a:p>
          <a:p>
            <a:pPr indent="457200">
              <a:spcAft>
                <a:spcPts val="1200"/>
              </a:spcAft>
              <a:tabLst>
                <a:tab pos="457200" algn="l"/>
              </a:tabLst>
            </a:pPr>
            <a:r>
              <a:rPr lang="en-US" sz="2350" b="1" dirty="0" smtClean="0">
                <a:latin typeface="Cambria" panose="02040503050406030204" pitchFamily="18" charset="0"/>
                <a:ea typeface="Cambria" panose="02040503050406030204" pitchFamily="18" charset="0"/>
              </a:rPr>
              <a:t>Taking criticism lightly can deprive us of opportunities for personal development and </a:t>
            </a:r>
            <a:r>
              <a:rPr lang="en-US" sz="2350" b="1" dirty="0" smtClean="0">
                <a:latin typeface="Cambria" panose="02040503050406030204" pitchFamily="18" charset="0"/>
                <a:ea typeface="Cambria" panose="02040503050406030204" pitchFamily="18" charset="0"/>
              </a:rPr>
              <a:t>growth.  We </a:t>
            </a:r>
            <a:r>
              <a:rPr lang="en-US" sz="2350" b="1" dirty="0" smtClean="0">
                <a:latin typeface="Cambria" panose="02040503050406030204" pitchFamily="18" charset="0"/>
                <a:ea typeface="Cambria" panose="02040503050406030204" pitchFamily="18" charset="0"/>
              </a:rPr>
              <a:t>will remain juvenile and immature, unteachable and stubborn.  </a:t>
            </a:r>
          </a:p>
          <a:p>
            <a:pPr indent="457200">
              <a:spcAft>
                <a:spcPts val="1200"/>
              </a:spcAft>
              <a:tabLst>
                <a:tab pos="457200" algn="l"/>
              </a:tabLst>
            </a:pPr>
            <a:r>
              <a:rPr lang="en-US" sz="2350" b="1" dirty="0" smtClean="0">
                <a:latin typeface="Cambria" panose="02040503050406030204" pitchFamily="18" charset="0"/>
                <a:ea typeface="Cambria" panose="02040503050406030204" pitchFamily="18" charset="0"/>
              </a:rPr>
              <a:t>On the other hand, if we take criticism too seriously, we could lose heart. </a:t>
            </a:r>
            <a:r>
              <a:rPr lang="en-US" sz="2350" b="1" dirty="0" smtClean="0">
                <a:latin typeface="Cambria" panose="02040503050406030204" pitchFamily="18" charset="0"/>
                <a:ea typeface="Cambria" panose="02040503050406030204" pitchFamily="18" charset="0"/>
              </a:rPr>
              <a:t> If </a:t>
            </a:r>
            <a:r>
              <a:rPr lang="en-US" sz="2350" b="1" dirty="0" smtClean="0">
                <a:latin typeface="Cambria" panose="02040503050406030204" pitchFamily="18" charset="0"/>
                <a:ea typeface="Cambria" panose="02040503050406030204" pitchFamily="18" charset="0"/>
              </a:rPr>
              <a:t>we obsess over every biting comment, harsh email, disapproving frown, and anonymous letter, we might shrink back, lacking confidence in everything we do.  </a:t>
            </a:r>
          </a:p>
          <a:p>
            <a:pPr indent="457200">
              <a:spcAft>
                <a:spcPts val="1200"/>
              </a:spcAft>
              <a:tabLst>
                <a:tab pos="457200" algn="l"/>
              </a:tabLst>
            </a:pPr>
            <a:r>
              <a:rPr lang="en-US" sz="2350" b="1" dirty="0" smtClean="0">
                <a:latin typeface="Cambria" panose="02040503050406030204" pitchFamily="18" charset="0"/>
                <a:ea typeface="Cambria" panose="02040503050406030204" pitchFamily="18" charset="0"/>
              </a:rPr>
              <a:t>Second-guessing every decision. </a:t>
            </a:r>
            <a:r>
              <a:rPr lang="en-US" sz="2350" b="1" dirty="0" smtClean="0">
                <a:latin typeface="Cambria" panose="02040503050406030204" pitchFamily="18" charset="0"/>
                <a:ea typeface="Cambria" panose="02040503050406030204" pitchFamily="18" charset="0"/>
              </a:rPr>
              <a:t> Regretting </a:t>
            </a:r>
            <a:r>
              <a:rPr lang="en-US" sz="2350" b="1" dirty="0" smtClean="0">
                <a:latin typeface="Cambria" panose="02040503050406030204" pitchFamily="18" charset="0"/>
                <a:ea typeface="Cambria" panose="02040503050406030204" pitchFamily="18" charset="0"/>
              </a:rPr>
              <a:t>every minor mistake. </a:t>
            </a:r>
            <a:r>
              <a:rPr lang="en-US" sz="2350" b="1" dirty="0" smtClean="0">
                <a:latin typeface="Cambria" panose="02040503050406030204" pitchFamily="18" charset="0"/>
                <a:ea typeface="Cambria" panose="02040503050406030204" pitchFamily="18" charset="0"/>
              </a:rPr>
              <a:t> Crafting </a:t>
            </a:r>
            <a:r>
              <a:rPr lang="en-US" sz="2350" b="1" dirty="0" smtClean="0">
                <a:latin typeface="Cambria" panose="02040503050406030204" pitchFamily="18" charset="0"/>
                <a:ea typeface="Cambria" panose="02040503050406030204" pitchFamily="18" charset="0"/>
              </a:rPr>
              <a:t>our message or lessons to please individual people. </a:t>
            </a:r>
            <a:r>
              <a:rPr lang="en-US" sz="2350" b="1" dirty="0" smtClean="0">
                <a:latin typeface="Cambria" panose="02040503050406030204" pitchFamily="18" charset="0"/>
                <a:ea typeface="Cambria" panose="02040503050406030204" pitchFamily="18" charset="0"/>
              </a:rPr>
              <a:t> These </a:t>
            </a:r>
            <a:r>
              <a:rPr lang="en-US" sz="2350" b="1" dirty="0" smtClean="0">
                <a:latin typeface="Cambria" panose="02040503050406030204" pitchFamily="18" charset="0"/>
                <a:ea typeface="Cambria" panose="02040503050406030204" pitchFamily="18" charset="0"/>
              </a:rPr>
              <a:t>overreactions will literally demoralize a pastor and paralyze a ministry. </a:t>
            </a:r>
            <a:endPar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8035261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42875"/>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normAutofit/>
          </a:bodyPr>
          <a:lstStyle/>
          <a:p>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800" dirty="0" smtClean="0">
                <a:effectLst>
                  <a:outerShdw blurRad="38100" dist="38100" dir="2700000" algn="tl">
                    <a:srgbClr val="000000">
                      <a:alpha val="43137"/>
                    </a:srgbClr>
                  </a:outerShdw>
                </a:effectLst>
                <a:latin typeface="Britannic Bold" panose="020B0903060703020204" pitchFamily="34" charset="0"/>
              </a:rPr>
              <a:t>Criticism in ministry </a:t>
            </a:r>
            <a:endParaRPr lang="en-US" sz="2800" dirty="0">
              <a:effectLst>
                <a:outerShdw blurRad="38100" dist="38100" dir="2700000" algn="tl">
                  <a:srgbClr val="000000">
                    <a:alpha val="43137"/>
                  </a:srgbClr>
                </a:outerShdw>
              </a:effectLst>
              <a:latin typeface="Britannic Bold" panose="020B0903060703020204"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086600" y="20066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35280" y="1015216"/>
            <a:ext cx="8564880" cy="5616922"/>
          </a:xfrm>
          <a:prstGeom prst="rect">
            <a:avLst/>
          </a:prstGeom>
          <a:noFill/>
          <a:effectLst/>
        </p:spPr>
        <p:txBody>
          <a:bodyPr wrap="square" rtlCol="0">
            <a:spAutoFit/>
          </a:bodyPr>
          <a:lstStyle/>
          <a:p>
            <a:pPr indent="457200">
              <a:spcAft>
                <a:spcPts val="1200"/>
              </a:spcAft>
              <a:tabLst>
                <a:tab pos="457200" algn="l"/>
              </a:tabLst>
            </a:pPr>
            <a:r>
              <a:rPr lang="en-US" sz="2350" b="1" dirty="0" smtClean="0">
                <a:latin typeface="Cambria" panose="02040503050406030204" pitchFamily="18" charset="0"/>
                <a:ea typeface="Cambria" panose="02040503050406030204" pitchFamily="18" charset="0"/>
              </a:rPr>
              <a:t>We might eventually decide never to dream again. </a:t>
            </a:r>
            <a:r>
              <a:rPr lang="en-US" sz="2350" b="1" dirty="0" smtClean="0">
                <a:latin typeface="Cambria" panose="02040503050406030204" pitchFamily="18" charset="0"/>
                <a:ea typeface="Cambria" panose="02040503050406030204" pitchFamily="18" charset="0"/>
              </a:rPr>
              <a:t> Worse</a:t>
            </a:r>
            <a:r>
              <a:rPr lang="en-US" sz="2350" b="1" dirty="0" smtClean="0">
                <a:latin typeface="Cambria" panose="02040503050406030204" pitchFamily="18" charset="0"/>
                <a:ea typeface="Cambria" panose="02040503050406030204" pitchFamily="18" charset="0"/>
              </a:rPr>
              <a:t>, we might quit before finishing the task. </a:t>
            </a:r>
          </a:p>
          <a:p>
            <a:pPr indent="457200">
              <a:spcAft>
                <a:spcPts val="1200"/>
              </a:spcAft>
              <a:tabLst>
                <a:tab pos="457200" algn="l"/>
              </a:tabLst>
            </a:pPr>
            <a:r>
              <a:rPr lang="en-US" sz="2350" b="1" dirty="0" smtClean="0">
                <a:latin typeface="Cambria" panose="02040503050406030204" pitchFamily="18" charset="0"/>
                <a:ea typeface="Cambria" panose="02040503050406030204" pitchFamily="18" charset="0"/>
              </a:rPr>
              <a:t>A balanced approach is to listen to legitimate criticism, but take unjust criticism with a grain of salt. </a:t>
            </a:r>
            <a:r>
              <a:rPr lang="en-US" sz="2350" b="1" dirty="0" smtClean="0">
                <a:latin typeface="Cambria" panose="02040503050406030204" pitchFamily="18" charset="0"/>
                <a:ea typeface="Cambria" panose="02040503050406030204" pitchFamily="18" charset="0"/>
              </a:rPr>
              <a:t> Here </a:t>
            </a:r>
            <a:r>
              <a:rPr lang="en-US" sz="2350" b="1" dirty="0" smtClean="0">
                <a:latin typeface="Cambria" panose="02040503050406030204" pitchFamily="18" charset="0"/>
                <a:ea typeface="Cambria" panose="02040503050406030204" pitchFamily="18" charset="0"/>
              </a:rPr>
              <a:t>are a few tips:</a:t>
            </a:r>
          </a:p>
          <a:p>
            <a:pPr marL="573088" indent="-403225">
              <a:spcAft>
                <a:spcPts val="1200"/>
              </a:spcAft>
              <a:buSzPct val="90000"/>
              <a:buFont typeface="Wingdings" panose="05000000000000000000" pitchFamily="2" charset="2"/>
              <a:buChar char="Ø"/>
              <a:tabLst>
                <a:tab pos="573088" algn="l"/>
              </a:tabLst>
            </a:pPr>
            <a:r>
              <a:rPr lang="en-US" sz="2350" b="1" dirty="0" smtClean="0">
                <a:latin typeface="Cambria" panose="02040503050406030204" pitchFamily="18" charset="0"/>
                <a:ea typeface="Cambria" panose="02040503050406030204" pitchFamily="18" charset="0"/>
              </a:rPr>
              <a:t>Ignore the really scathing criticisms as well as the exalted praise. </a:t>
            </a:r>
            <a:r>
              <a:rPr lang="en-US" sz="2350" b="1" dirty="0" smtClean="0">
                <a:latin typeface="Cambria" panose="02040503050406030204" pitchFamily="18" charset="0"/>
                <a:ea typeface="Cambria" panose="02040503050406030204" pitchFamily="18" charset="0"/>
              </a:rPr>
              <a:t> Neither </a:t>
            </a:r>
            <a:r>
              <a:rPr lang="en-US" sz="2350" b="1" dirty="0" smtClean="0">
                <a:latin typeface="Cambria" panose="02040503050406030204" pitchFamily="18" charset="0"/>
                <a:ea typeface="Cambria" panose="02040503050406030204" pitchFamily="18" charset="0"/>
              </a:rPr>
              <a:t>is helpful. </a:t>
            </a:r>
            <a:r>
              <a:rPr lang="en-US" sz="2350" b="1" dirty="0" smtClean="0">
                <a:latin typeface="Cambria" panose="02040503050406030204" pitchFamily="18" charset="0"/>
                <a:ea typeface="Cambria" panose="02040503050406030204" pitchFamily="18" charset="0"/>
              </a:rPr>
              <a:t> You </a:t>
            </a:r>
            <a:r>
              <a:rPr lang="en-US" sz="2350" b="1" dirty="0" smtClean="0">
                <a:latin typeface="Cambria" panose="02040503050406030204" pitchFamily="18" charset="0"/>
                <a:ea typeface="Cambria" panose="02040503050406030204" pitchFamily="18" charset="0"/>
              </a:rPr>
              <a:t>will meet people in ministry who can say nothing good. </a:t>
            </a:r>
            <a:r>
              <a:rPr lang="en-US" sz="2350" b="1" dirty="0" smtClean="0">
                <a:latin typeface="Cambria" panose="02040503050406030204" pitchFamily="18" charset="0"/>
                <a:ea typeface="Cambria" panose="02040503050406030204" pitchFamily="18" charset="0"/>
              </a:rPr>
              <a:t> Others </a:t>
            </a:r>
            <a:r>
              <a:rPr lang="en-US" sz="2350" b="1" dirty="0" smtClean="0">
                <a:latin typeface="Cambria" panose="02040503050406030204" pitchFamily="18" charset="0"/>
                <a:ea typeface="Cambria" panose="02040503050406030204" pitchFamily="18" charset="0"/>
              </a:rPr>
              <a:t>can say nothing bad. </a:t>
            </a:r>
            <a:r>
              <a:rPr lang="en-US" sz="2350" b="1" dirty="0" smtClean="0">
                <a:latin typeface="Cambria" panose="02040503050406030204" pitchFamily="18" charset="0"/>
                <a:ea typeface="Cambria" panose="02040503050406030204" pitchFamily="18" charset="0"/>
              </a:rPr>
              <a:t> Almost </a:t>
            </a:r>
            <a:r>
              <a:rPr lang="en-US" sz="2350" b="1" dirty="0" smtClean="0">
                <a:latin typeface="Cambria" panose="02040503050406030204" pitchFamily="18" charset="0"/>
                <a:ea typeface="Cambria" panose="02040503050406030204" pitchFamily="18" charset="0"/>
              </a:rPr>
              <a:t>without exception, the truth is somewhere in the middle. </a:t>
            </a:r>
          </a:p>
          <a:p>
            <a:pPr marL="573088" indent="-403225">
              <a:spcAft>
                <a:spcPts val="1200"/>
              </a:spcAft>
              <a:buSzPct val="90000"/>
              <a:buFont typeface="Wingdings" panose="05000000000000000000" pitchFamily="2" charset="2"/>
              <a:buChar char="Ø"/>
              <a:tabLst>
                <a:tab pos="573088" algn="l"/>
              </a:tabLst>
            </a:pPr>
            <a:r>
              <a:rPr lang="en-US" sz="2350" b="1" dirty="0" smtClean="0">
                <a:latin typeface="Cambria" panose="02040503050406030204" pitchFamily="18" charset="0"/>
                <a:ea typeface="Cambria" panose="02040503050406030204" pitchFamily="18" charset="0"/>
              </a:rPr>
              <a:t>Don’t read anonymous </a:t>
            </a:r>
            <a:r>
              <a:rPr lang="en-US" sz="2350" b="1" dirty="0" smtClean="0">
                <a:latin typeface="Cambria" panose="02040503050406030204" pitchFamily="18" charset="0"/>
                <a:ea typeface="Cambria" panose="02040503050406030204" pitchFamily="18" charset="0"/>
              </a:rPr>
              <a:t>criticisms.  If </a:t>
            </a:r>
            <a:r>
              <a:rPr lang="en-US" sz="2350" b="1" dirty="0" smtClean="0">
                <a:latin typeface="Cambria" panose="02040503050406030204" pitchFamily="18" charset="0"/>
                <a:ea typeface="Cambria" panose="02040503050406030204" pitchFamily="18" charset="0"/>
              </a:rPr>
              <a:t>individuals won’t reveal their names to you, then those person don’t really care about you; their motives are usually destructive, not constructive. </a:t>
            </a:r>
          </a:p>
        </p:txBody>
      </p:sp>
    </p:spTree>
    <p:extLst>
      <p:ext uri="{BB962C8B-B14F-4D97-AF65-F5344CB8AC3E}">
        <p14:creationId xmlns:p14="http://schemas.microsoft.com/office/powerpoint/2010/main" xmlns="" val="31226047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42875"/>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normAutofit/>
          </a:bodyPr>
          <a:lstStyle/>
          <a:p>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800" dirty="0" smtClean="0">
                <a:effectLst>
                  <a:outerShdw blurRad="38100" dist="38100" dir="2700000" algn="tl">
                    <a:srgbClr val="000000">
                      <a:alpha val="43137"/>
                    </a:srgbClr>
                  </a:outerShdw>
                </a:effectLst>
                <a:latin typeface="Britannic Bold" panose="020B0903060703020204" pitchFamily="34" charset="0"/>
              </a:rPr>
              <a:t>Criticism in ministry </a:t>
            </a:r>
            <a:endParaRPr lang="en-US" sz="2800" dirty="0">
              <a:effectLst>
                <a:outerShdw blurRad="38100" dist="38100" dir="2700000" algn="tl">
                  <a:srgbClr val="000000">
                    <a:alpha val="43137"/>
                  </a:srgbClr>
                </a:outerShdw>
              </a:effectLst>
              <a:latin typeface="Britannic Bold" panose="020B0903060703020204"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086600" y="20066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35280" y="1015216"/>
            <a:ext cx="8564880" cy="5463034"/>
          </a:xfrm>
          <a:prstGeom prst="rect">
            <a:avLst/>
          </a:prstGeom>
          <a:noFill/>
          <a:effectLst/>
        </p:spPr>
        <p:txBody>
          <a:bodyPr wrap="square" rtlCol="0">
            <a:spAutoFit/>
          </a:bodyPr>
          <a:lstStyle/>
          <a:p>
            <a:pPr marL="573088" indent="-403225">
              <a:spcAft>
                <a:spcPts val="1200"/>
              </a:spcAft>
              <a:buSzPct val="90000"/>
              <a:buFont typeface="Wingdings" panose="05000000000000000000" pitchFamily="2" charset="2"/>
              <a:buChar char="Ø"/>
              <a:tabLst>
                <a:tab pos="573088" algn="l"/>
              </a:tabLst>
            </a:pPr>
            <a:r>
              <a:rPr lang="en-US" sz="2350" b="1" dirty="0" smtClean="0">
                <a:latin typeface="Cambria" panose="02040503050406030204" pitchFamily="18" charset="0"/>
                <a:ea typeface="Cambria" panose="02040503050406030204" pitchFamily="18" charset="0"/>
              </a:rPr>
              <a:t>On the other hand, anonymous compliments can be trusted because the person who shares without recognition is clearly not interested in flattery or softening you up for a favor, which adds to the likelihood that they offer a sincere message of gratitude.   </a:t>
            </a:r>
          </a:p>
          <a:p>
            <a:pPr marL="573088" indent="-403225">
              <a:spcAft>
                <a:spcPts val="1200"/>
              </a:spcAft>
              <a:buSzPct val="90000"/>
              <a:buFont typeface="Wingdings" panose="05000000000000000000" pitchFamily="2" charset="2"/>
              <a:buChar char="Ø"/>
              <a:tabLst>
                <a:tab pos="573088" algn="l"/>
              </a:tabLst>
            </a:pPr>
            <a:r>
              <a:rPr lang="en-US" sz="2350" b="1" dirty="0" smtClean="0">
                <a:latin typeface="Cambria" panose="02040503050406030204" pitchFamily="18" charset="0"/>
                <a:ea typeface="Cambria" panose="02040503050406030204" pitchFamily="18" charset="0"/>
              </a:rPr>
              <a:t>We all need somebody in our lives to help guide us through these verbal minefields. </a:t>
            </a:r>
            <a:r>
              <a:rPr lang="en-US" sz="2350" b="1" dirty="0" smtClean="0">
                <a:latin typeface="Cambria" panose="02040503050406030204" pitchFamily="18" charset="0"/>
                <a:ea typeface="Cambria" panose="02040503050406030204" pitchFamily="18" charset="0"/>
              </a:rPr>
              <a:t> Keep </a:t>
            </a:r>
            <a:r>
              <a:rPr lang="en-US" sz="2350" b="1" dirty="0" smtClean="0">
                <a:latin typeface="Cambria" panose="02040503050406030204" pitchFamily="18" charset="0"/>
                <a:ea typeface="Cambria" panose="02040503050406030204" pitchFamily="18" charset="0"/>
              </a:rPr>
              <a:t>a few personal family members and friends close at hand to discuss both criticisms and praises to help keep you balanced. </a:t>
            </a:r>
          </a:p>
          <a:p>
            <a:pPr marL="169863">
              <a:spcAft>
                <a:spcPts val="1200"/>
              </a:spcAft>
              <a:tabLst>
                <a:tab pos="573088" algn="l"/>
              </a:tabLst>
            </a:pP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Third</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some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criticism needs to be answered; much of it doesn’t.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dirty="0" smtClean="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If</a:t>
            </a:r>
            <a:r>
              <a:rPr lang="en-US" sz="2350" b="1" dirty="0" smtClean="0">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a criticism is based on a misunderstanding, clear it up as soon as possible. </a:t>
            </a:r>
            <a:r>
              <a:rPr lang="en-US" sz="2350" b="1" dirty="0" smtClean="0">
                <a:latin typeface="Cambria" panose="02040503050406030204" pitchFamily="18" charset="0"/>
                <a:ea typeface="Cambria" panose="02040503050406030204" pitchFamily="18" charset="0"/>
              </a:rPr>
              <a:t> Those </a:t>
            </a:r>
            <a:r>
              <a:rPr lang="en-US" sz="2350" b="1" dirty="0" smtClean="0">
                <a:latin typeface="Cambria" panose="02040503050406030204" pitchFamily="18" charset="0"/>
                <a:ea typeface="Cambria" panose="02040503050406030204" pitchFamily="18" charset="0"/>
              </a:rPr>
              <a:t>are usually easy to dispense with, and once the air is cleared, you will gain not only a sympathizer but a supporter. </a:t>
            </a:r>
          </a:p>
        </p:txBody>
      </p:sp>
    </p:spTree>
    <p:extLst>
      <p:ext uri="{BB962C8B-B14F-4D97-AF65-F5344CB8AC3E}">
        <p14:creationId xmlns:p14="http://schemas.microsoft.com/office/powerpoint/2010/main" xmlns="" val="42407986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42875"/>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normAutofit/>
          </a:bodyPr>
          <a:lstStyle/>
          <a:p>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800" dirty="0" smtClean="0">
                <a:effectLst>
                  <a:outerShdw blurRad="38100" dist="38100" dir="2700000" algn="tl">
                    <a:srgbClr val="000000">
                      <a:alpha val="43137"/>
                    </a:srgbClr>
                  </a:outerShdw>
                </a:effectLst>
                <a:latin typeface="Britannic Bold" panose="020B0903060703020204" pitchFamily="34" charset="0"/>
              </a:rPr>
              <a:t>Criticism in ministry </a:t>
            </a:r>
            <a:endParaRPr lang="en-US" sz="2800" dirty="0">
              <a:effectLst>
                <a:outerShdw blurRad="38100" dist="38100" dir="2700000" algn="tl">
                  <a:srgbClr val="000000">
                    <a:alpha val="43137"/>
                  </a:srgbClr>
                </a:outerShdw>
              </a:effectLst>
              <a:latin typeface="Britannic Bold" panose="020B0903060703020204"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086600" y="20066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35280" y="1015216"/>
            <a:ext cx="8564880" cy="5770811"/>
          </a:xfrm>
          <a:prstGeom prst="rect">
            <a:avLst/>
          </a:prstGeom>
          <a:noFill/>
          <a:effectLst/>
        </p:spPr>
        <p:txBody>
          <a:bodyPr wrap="square" rtlCol="0">
            <a:spAutoFit/>
          </a:bodyPr>
          <a:lstStyle/>
          <a:p>
            <a:pPr indent="457200">
              <a:spcAft>
                <a:spcPts val="1200"/>
              </a:spcAft>
              <a:tabLst>
                <a:tab pos="457200" algn="l"/>
              </a:tabLst>
            </a:pPr>
            <a:r>
              <a:rPr lang="en-US" sz="2350" b="1" dirty="0" smtClean="0">
                <a:latin typeface="Cambria" panose="02040503050406030204" pitchFamily="18" charset="0"/>
                <a:ea typeface="Cambria" panose="02040503050406030204" pitchFamily="18" charset="0"/>
              </a:rPr>
              <a:t>If at all possible, meet in person; if not, keep the dialogue open to make sure you can avoid further miscommunication. </a:t>
            </a:r>
          </a:p>
          <a:p>
            <a:pPr indent="457200">
              <a:spcAft>
                <a:spcPts val="1200"/>
              </a:spcAft>
              <a:tabLst>
                <a:tab pos="457200" algn="l"/>
              </a:tabLst>
            </a:pPr>
            <a:r>
              <a:rPr lang="en-US" sz="2350" b="1" dirty="0" smtClean="0">
                <a:latin typeface="Cambria" panose="02040503050406030204" pitchFamily="18" charset="0"/>
                <a:ea typeface="Cambria" panose="02040503050406030204" pitchFamily="18" charset="0"/>
              </a:rPr>
              <a:t>If it’s a matter of a minor disagreement, consider a meeting of the minds.  If good might come from an exchange of thoughts, put your heads together and think through the major issues. </a:t>
            </a:r>
          </a:p>
          <a:p>
            <a:pPr indent="457200">
              <a:spcAft>
                <a:spcPts val="1200"/>
              </a:spcAft>
              <a:tabLst>
                <a:tab pos="457200" algn="l"/>
              </a:tabLst>
            </a:pPr>
            <a:r>
              <a:rPr lang="en-US" sz="2350" b="1" dirty="0" smtClean="0">
                <a:latin typeface="Cambria" panose="02040503050406030204" pitchFamily="18" charset="0"/>
                <a:ea typeface="Cambria" panose="02040503050406030204" pitchFamily="18" charset="0"/>
              </a:rPr>
              <a:t>Even if there is no change of mind on either side, it’s a noble goal to come to a mutual understanding of each others perspective. </a:t>
            </a:r>
            <a:r>
              <a:rPr lang="en-US" sz="2350" b="1" dirty="0" smtClean="0">
                <a:latin typeface="Cambria" panose="02040503050406030204" pitchFamily="18" charset="0"/>
                <a:ea typeface="Cambria" panose="02040503050406030204" pitchFamily="18" charset="0"/>
              </a:rPr>
              <a:t> Sometimes </a:t>
            </a:r>
            <a:r>
              <a:rPr lang="en-US" sz="2350" b="1" dirty="0" smtClean="0">
                <a:latin typeface="Cambria" panose="02040503050406030204" pitchFamily="18" charset="0"/>
                <a:ea typeface="Cambria" panose="02040503050406030204" pitchFamily="18" charset="0"/>
              </a:rPr>
              <a:t>you simply agree to disagree. </a:t>
            </a:r>
          </a:p>
          <a:p>
            <a:pPr indent="457200">
              <a:spcAft>
                <a:spcPts val="1200"/>
              </a:spcAft>
              <a:tabLst>
                <a:tab pos="457200" algn="l"/>
              </a:tabLst>
            </a:pPr>
            <a:r>
              <a:rPr lang="en-US" sz="2350" b="1" dirty="0" smtClean="0">
                <a:latin typeface="Cambria" panose="02040503050406030204" pitchFamily="18" charset="0"/>
                <a:ea typeface="Cambria" panose="02040503050406030204" pitchFamily="18" charset="0"/>
              </a:rPr>
              <a:t>If responding to the </a:t>
            </a:r>
            <a:r>
              <a:rPr lang="en-US" sz="2350" b="1" dirty="0" smtClean="0">
                <a:latin typeface="Cambria" panose="02040503050406030204" pitchFamily="18" charset="0"/>
                <a:ea typeface="Cambria" panose="02040503050406030204" pitchFamily="18" charset="0"/>
              </a:rPr>
              <a:t>criticism </a:t>
            </a:r>
            <a:r>
              <a:rPr lang="en-US" sz="2350" b="1" dirty="0" smtClean="0">
                <a:latin typeface="Cambria" panose="02040503050406030204" pitchFamily="18" charset="0"/>
                <a:ea typeface="Cambria" panose="02040503050406030204" pitchFamily="18" charset="0"/>
              </a:rPr>
              <a:t>would only lead to more arguments, it might be best to let the criticism remain unanswered. </a:t>
            </a:r>
            <a:r>
              <a:rPr lang="en-US" sz="2350" b="1" dirty="0" smtClean="0">
                <a:latin typeface="Cambria" panose="02040503050406030204" pitchFamily="18" charset="0"/>
                <a:ea typeface="Cambria" panose="02040503050406030204" pitchFamily="18" charset="0"/>
              </a:rPr>
              <a:t> You </a:t>
            </a:r>
            <a:r>
              <a:rPr lang="en-US" sz="2350" b="1" dirty="0" smtClean="0">
                <a:latin typeface="Cambria" panose="02040503050406030204" pitchFamily="18" charset="0"/>
                <a:ea typeface="Cambria" panose="02040503050406030204" pitchFamily="18" charset="0"/>
              </a:rPr>
              <a:t>can usually tell by the level of venom involved</a:t>
            </a:r>
          </a:p>
          <a:p>
            <a:pPr indent="457200">
              <a:spcAft>
                <a:spcPts val="1200"/>
              </a:spcAft>
              <a:tabLst>
                <a:tab pos="457200" algn="l"/>
              </a:tabLst>
            </a:pPr>
            <a:r>
              <a:rPr lang="en-US" sz="2350" b="1" dirty="0" smtClean="0">
                <a:latin typeface="Cambria" panose="02040503050406030204" pitchFamily="18" charset="0"/>
                <a:ea typeface="Cambria" panose="02040503050406030204" pitchFamily="18" charset="0"/>
              </a:rPr>
              <a:t>If it sounds mean-spirited, it probably is. </a:t>
            </a:r>
          </a:p>
        </p:txBody>
      </p:sp>
    </p:spTree>
    <p:extLst>
      <p:ext uri="{BB962C8B-B14F-4D97-AF65-F5344CB8AC3E}">
        <p14:creationId xmlns:p14="http://schemas.microsoft.com/office/powerpoint/2010/main" xmlns="" val="23124662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42875"/>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normAutofit/>
          </a:bodyPr>
          <a:lstStyle/>
          <a:p>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800" dirty="0" smtClean="0">
                <a:effectLst>
                  <a:outerShdw blurRad="38100" dist="38100" dir="2700000" algn="tl">
                    <a:srgbClr val="000000">
                      <a:alpha val="43137"/>
                    </a:srgbClr>
                  </a:outerShdw>
                </a:effectLst>
                <a:latin typeface="Britannic Bold" panose="020B0903060703020204" pitchFamily="34" charset="0"/>
              </a:rPr>
              <a:t>Criticism in ministry </a:t>
            </a:r>
            <a:endParaRPr lang="en-US" sz="2800" dirty="0">
              <a:effectLst>
                <a:outerShdw blurRad="38100" dist="38100" dir="2700000" algn="tl">
                  <a:srgbClr val="000000">
                    <a:alpha val="43137"/>
                  </a:srgbClr>
                </a:outerShdw>
              </a:effectLst>
              <a:latin typeface="Britannic Bold" panose="020B0903060703020204"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086600" y="20066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35280" y="1015216"/>
            <a:ext cx="8564880" cy="5409173"/>
          </a:xfrm>
          <a:prstGeom prst="rect">
            <a:avLst/>
          </a:prstGeom>
          <a:noFill/>
          <a:effectLst/>
        </p:spPr>
        <p:txBody>
          <a:bodyPr wrap="square" rtlCol="0">
            <a:spAutoFit/>
          </a:bodyPr>
          <a:lstStyle/>
          <a:p>
            <a:pPr indent="457200">
              <a:spcAft>
                <a:spcPts val="1200"/>
              </a:spcAft>
              <a:tabLst>
                <a:tab pos="457200" algn="l"/>
              </a:tabLst>
            </a:pPr>
            <a:r>
              <a:rPr lang="en-US" sz="2350" b="1" dirty="0" smtClean="0">
                <a:latin typeface="Cambria" panose="02040503050406030204" pitchFamily="18" charset="0"/>
                <a:ea typeface="Cambria" panose="02040503050406030204" pitchFamily="18" charset="0"/>
              </a:rPr>
              <a:t>If the critic is known as a chronic grouch, experience has already taught you that engaging in that kind of combat will result only in a stalemate. </a:t>
            </a:r>
          </a:p>
          <a:p>
            <a:pPr indent="457200">
              <a:spcAft>
                <a:spcPts val="1200"/>
              </a:spcAft>
              <a:tabLst>
                <a:tab pos="457200" algn="l"/>
              </a:tabLst>
            </a:pPr>
            <a:r>
              <a:rPr lang="en-US" sz="2350" b="1" dirty="0" smtClean="0">
                <a:latin typeface="Cambria" panose="02040503050406030204" pitchFamily="18" charset="0"/>
                <a:ea typeface="Cambria" panose="02040503050406030204" pitchFamily="18" charset="0"/>
              </a:rPr>
              <a:t>There is no need to become a pen pal with someone looking for a fight. </a:t>
            </a:r>
            <a:r>
              <a:rPr lang="en-US" sz="2350" b="1" dirty="0" smtClean="0">
                <a:latin typeface="Cambria" panose="02040503050406030204" pitchFamily="18" charset="0"/>
                <a:ea typeface="Cambria" panose="02040503050406030204" pitchFamily="18" charset="0"/>
              </a:rPr>
              <a:t> Let </a:t>
            </a:r>
            <a:r>
              <a:rPr lang="en-US" sz="2350" b="1" dirty="0" smtClean="0">
                <a:latin typeface="Cambria" panose="02040503050406030204" pitchFamily="18" charset="0"/>
                <a:ea typeface="Cambria" panose="02040503050406030204" pitchFamily="18" charset="0"/>
              </a:rPr>
              <a:t>it go. </a:t>
            </a:r>
          </a:p>
          <a:p>
            <a:pPr indent="457200">
              <a:spcAft>
                <a:spcPts val="1200"/>
              </a:spcAft>
              <a:tabLst>
                <a:tab pos="457200" algn="l"/>
              </a:tabLst>
            </a:pPr>
            <a:r>
              <a:rPr lang="en-US" sz="2350" b="1" dirty="0" smtClean="0">
                <a:latin typeface="Cambria" panose="02040503050406030204" pitchFamily="18" charset="0"/>
                <a:ea typeface="Cambria" panose="02040503050406030204" pitchFamily="18" charset="0"/>
              </a:rPr>
              <a:t>We will all face criticism in ministry, and in life. </a:t>
            </a:r>
            <a:r>
              <a:rPr lang="en-US" sz="2350" b="1" dirty="0" smtClean="0">
                <a:latin typeface="Cambria" panose="02040503050406030204" pitchFamily="18" charset="0"/>
                <a:ea typeface="Cambria" panose="02040503050406030204" pitchFamily="18" charset="0"/>
              </a:rPr>
              <a:t> We </a:t>
            </a:r>
            <a:r>
              <a:rPr lang="en-US" sz="2350" b="1" dirty="0" smtClean="0">
                <a:latin typeface="Cambria" panose="02040503050406030204" pitchFamily="18" charset="0"/>
                <a:ea typeface="Cambria" panose="02040503050406030204" pitchFamily="18" charset="0"/>
              </a:rPr>
              <a:t>need to prepare ourselves so we don’t pass it off too lightly or worry over it too seriously. </a:t>
            </a:r>
          </a:p>
          <a:p>
            <a:pPr indent="457200">
              <a:spcAft>
                <a:spcPts val="1200"/>
              </a:spcAft>
              <a:tabLst>
                <a:tab pos="457200" algn="l"/>
              </a:tabLst>
            </a:pPr>
            <a:r>
              <a:rPr lang="en-US" sz="2350" b="1" dirty="0" smtClean="0">
                <a:latin typeface="Cambria" panose="02040503050406030204" pitchFamily="18" charset="0"/>
                <a:ea typeface="Cambria" panose="02040503050406030204" pitchFamily="18" charset="0"/>
              </a:rPr>
              <a:t>And we need to discern whether the criticism needs to be answered. </a:t>
            </a:r>
          </a:p>
          <a:p>
            <a:pPr indent="457200">
              <a:spcAft>
                <a:spcPts val="1200"/>
              </a:spcAft>
              <a:tabLst>
                <a:tab pos="457200" algn="l"/>
              </a:tabLst>
            </a:pPr>
            <a:r>
              <a:rPr lang="en-US" sz="2350" b="1" dirty="0" smtClean="0">
                <a:latin typeface="Cambria" panose="02040503050406030204" pitchFamily="18" charset="0"/>
                <a:ea typeface="Cambria" panose="02040503050406030204" pitchFamily="18" charset="0"/>
              </a:rPr>
              <a:t>When we go into ministry situations with our eyes wide open, we will be able to see criticism coming and deal with it wisely. </a:t>
            </a:r>
          </a:p>
        </p:txBody>
      </p:sp>
    </p:spTree>
    <p:extLst>
      <p:ext uri="{BB962C8B-B14F-4D97-AF65-F5344CB8AC3E}">
        <p14:creationId xmlns:p14="http://schemas.microsoft.com/office/powerpoint/2010/main" xmlns="" val="33937968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1447800" y="914400"/>
            <a:ext cx="6172200" cy="5350042"/>
          </a:xfrm>
          <a:prstGeom prst="rect">
            <a:avLst/>
          </a:prstGeom>
          <a:ln>
            <a:noFill/>
          </a:ln>
          <a:effectLst>
            <a:outerShdw blurRad="190500" algn="tl" rotWithShape="0">
              <a:srgbClr val="000000">
                <a:alpha val="70000"/>
              </a:srgbClr>
            </a:outerShdw>
          </a:effectLst>
        </p:spPr>
      </p:pic>
      <p:pic>
        <p:nvPicPr>
          <p:cNvPr id="6" name="Picture 5" descr="Photo of Jesus2.jpg"/>
          <p:cNvPicPr>
            <a:picLocks noChangeAspect="1"/>
          </p:cNvPicPr>
          <p:nvPr/>
        </p:nvPicPr>
        <p:blipFill>
          <a:blip r:embed="rId3" cstate="print"/>
          <a:srcRect t="2051" b="14872"/>
          <a:stretch>
            <a:fillRect/>
          </a:stretch>
        </p:blipFill>
        <p:spPr>
          <a:xfrm>
            <a:off x="1219200" y="228600"/>
            <a:ext cx="6629400" cy="6409592"/>
          </a:xfrm>
          <a:prstGeom prst="rect">
            <a:avLst/>
          </a:prstGeom>
          <a:ln>
            <a:noFill/>
          </a:ln>
          <a:effectLst>
            <a:outerShdw blurRad="190500" algn="tl" rotWithShape="0">
              <a:srgbClr val="000000">
                <a:alpha val="70000"/>
              </a:srgbClr>
            </a:outerShdw>
          </a:effectLst>
        </p:spPr>
      </p:pic>
      <p:sp>
        <p:nvSpPr>
          <p:cNvPr id="5" name="TextBox 4"/>
          <p:cNvSpPr txBox="1"/>
          <p:nvPr/>
        </p:nvSpPr>
        <p:spPr>
          <a:xfrm>
            <a:off x="533400" y="5105400"/>
            <a:ext cx="7848600" cy="584775"/>
          </a:xfrm>
          <a:prstGeom prst="rect">
            <a:avLst/>
          </a:prstGeom>
          <a:noFill/>
          <a:effectLst>
            <a:outerShdw blurRad="12700" dist="25400" dir="18600000" algn="bl" rotWithShape="0">
              <a:schemeClr val="tx1"/>
            </a:outerShdw>
          </a:effectLst>
        </p:spPr>
        <p:txBody>
          <a:bodyPr wrap="square" rtlCol="0">
            <a:spAutoFit/>
          </a:bodyPr>
          <a:lstStyle/>
          <a:p>
            <a:pPr algn="ctr"/>
            <a:r>
              <a:rPr lang="en-US" sz="3200" b="1" dirty="0" smtClean="0">
                <a:ln w="10160">
                  <a:solidFill>
                    <a:schemeClr val="accent5"/>
                  </a:solidFill>
                  <a:prstDash val="solid"/>
                </a:ln>
                <a:solidFill>
                  <a:srgbClr val="FFFF00"/>
                </a:solidFill>
                <a:effectLst>
                  <a:outerShdw blurRad="38100" dist="38100" dir="2700000" algn="tl">
                    <a:srgbClr val="000000">
                      <a:alpha val="43137"/>
                    </a:srgbClr>
                  </a:outerShdw>
                </a:effectLst>
                <a:latin typeface="Bodoni MT" pitchFamily="18" charset="0"/>
                <a:cs typeface="Calibri" panose="020F0502020204030204" pitchFamily="34" charset="0"/>
              </a:rPr>
              <a:t>In Defense Of Paul’s Ministry</a:t>
            </a:r>
            <a:endParaRPr lang="en-US" sz="3200" b="1" dirty="0">
              <a:ln w="10160">
                <a:solidFill>
                  <a:schemeClr val="accent5"/>
                </a:solidFill>
                <a:prstDash val="solid"/>
              </a:ln>
              <a:solidFill>
                <a:srgbClr val="FFFF00"/>
              </a:solidFill>
              <a:effectLst>
                <a:outerShdw blurRad="38100" dist="38100" dir="2700000" algn="tl">
                  <a:srgbClr val="000000">
                    <a:alpha val="43137"/>
                  </a:srgbClr>
                </a:outerShdw>
              </a:effectLst>
              <a:latin typeface="Bodoni MT" pitchFamily="18" charset="0"/>
              <a:cs typeface="Calibri" panose="020F050202020403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diamond(out)">
                                      <p:cBhvr>
                                        <p:cTn id="11" dur="2000"/>
                                        <p:tgtEl>
                                          <p:spTgt spid="6"/>
                                        </p:tgtEl>
                                      </p:cBhvr>
                                    </p:animEffect>
                                  </p:childTnLst>
                                </p:cTn>
                              </p:par>
                            </p:childTnLst>
                          </p:cTn>
                        </p:par>
                        <p:par>
                          <p:cTn id="12" fill="hold">
                            <p:stCondLst>
                              <p:cond delay="5000"/>
                            </p:stCondLst>
                            <p:childTnLst>
                              <p:par>
                                <p:cTn id="13" presetID="22" presetClass="entr" presetSubtype="8" fill="hold" grpId="0" nodeType="after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54106" y="52893"/>
            <a:ext cx="85344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Introduction</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239000" y="152400"/>
            <a:ext cx="1623699" cy="822960"/>
          </a:xfrm>
          <a:prstGeom prst="rect">
            <a:avLst/>
          </a:prstGeom>
          <a:noFill/>
          <a:ln w="9525">
            <a:noFill/>
            <a:miter lim="800000"/>
            <a:headEnd/>
            <a:tailEnd/>
          </a:ln>
          <a:effectLst>
            <a:outerShdw dist="38100" dir="2700000" rotWithShape="0">
              <a:srgbClr val="808080">
                <a:alpha val="42998"/>
              </a:srgbClr>
            </a:outerShdw>
          </a:effectLst>
        </p:spPr>
      </p:pic>
      <p:sp>
        <p:nvSpPr>
          <p:cNvPr id="7" name="TextBox 6"/>
          <p:cNvSpPr txBox="1"/>
          <p:nvPr/>
        </p:nvSpPr>
        <p:spPr>
          <a:xfrm>
            <a:off x="293034" y="1098550"/>
            <a:ext cx="8656544" cy="5132174"/>
          </a:xfrm>
          <a:prstGeom prst="rect">
            <a:avLst/>
          </a:prstGeom>
          <a:solidFill>
            <a:srgbClr val="FCF2D4"/>
          </a:solidFill>
          <a:ln>
            <a:solidFill>
              <a:schemeClr val="bg1">
                <a:alpha val="0"/>
              </a:schemeClr>
            </a:solidFill>
          </a:ln>
          <a:effectLst/>
        </p:spPr>
        <p:txBody>
          <a:bodyPr wrap="square" rtlCol="0">
            <a:spAutoFit/>
          </a:bodyPr>
          <a:lstStyle/>
          <a:p>
            <a:pPr marL="731520" indent="-274320">
              <a:spcAft>
                <a:spcPts val="1200"/>
              </a:spcAft>
              <a:buClr>
                <a:srgbClr val="C00000"/>
              </a:buClr>
              <a:buSzPct val="80000"/>
              <a:buFont typeface="Wingdings" panose="05000000000000000000" pitchFamily="2" charset="2"/>
              <a:buChar char="Ø"/>
              <a:tabLst>
                <a:tab pos="457200" algn="l"/>
              </a:tabLst>
            </a:pPr>
            <a:r>
              <a:rPr lang="en-US" sz="2350" b="1" dirty="0" smtClean="0">
                <a:latin typeface="Cambria" panose="02040503050406030204" pitchFamily="18" charset="0"/>
                <a:ea typeface="Cambria" panose="02040503050406030204" pitchFamily="18" charset="0"/>
              </a:rPr>
              <a:t>In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13:1 – 14</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Paul gives a final call to those in the church   at Corinth to reaffirm their allegiance to the authentic apostolic ministry of the gospel and to return to a path   of purity and righteousness. </a:t>
            </a:r>
          </a:p>
          <a:p>
            <a:pPr indent="457200">
              <a:spcAft>
                <a:spcPts val="1200"/>
              </a:spcAft>
              <a:buClr>
                <a:srgbClr val="C00000"/>
              </a:buClr>
              <a:buSzPct val="80000"/>
              <a:tabLst>
                <a:tab pos="457200" algn="l"/>
              </a:tabLst>
            </a:pPr>
            <a:r>
              <a:rPr lang="en-US" sz="2350" b="1" dirty="0" smtClean="0">
                <a:latin typeface="Cambria" panose="02040503050406030204" pitchFamily="18" charset="0"/>
                <a:ea typeface="Cambria" panose="02040503050406030204" pitchFamily="18" charset="0"/>
              </a:rPr>
              <a:t>In </a:t>
            </a:r>
            <a:r>
              <a:rPr lang="en-US" sz="2350" b="1" dirty="0" smtClean="0">
                <a:latin typeface="Cambria" panose="02040503050406030204" pitchFamily="18" charset="0"/>
                <a:ea typeface="Cambria" panose="02040503050406030204" pitchFamily="18" charset="0"/>
              </a:rPr>
              <a:t>our study, </a:t>
            </a:r>
            <a:r>
              <a:rPr lang="en-US" sz="2400" b="1" dirty="0">
                <a:latin typeface="Cambria" panose="02040503050406030204" pitchFamily="18" charset="0"/>
                <a:ea typeface="Cambria" panose="02040503050406030204" pitchFamily="18" charset="0"/>
              </a:rPr>
              <a:t>Paul addresses criticisms of his apostolic authority as an apostle, his conduct, and the nature of his </a:t>
            </a:r>
            <a:r>
              <a:rPr lang="en-US" sz="2400" b="1" dirty="0" smtClean="0">
                <a:latin typeface="Cambria" panose="02040503050406030204" pitchFamily="18" charset="0"/>
                <a:ea typeface="Cambria" panose="02040503050406030204" pitchFamily="18" charset="0"/>
              </a:rPr>
              <a:t>ministry; </a:t>
            </a:r>
            <a:r>
              <a:rPr lang="en-US" sz="2400" b="1" dirty="0" smtClean="0">
                <a:latin typeface="Cambria" panose="02040503050406030204" pitchFamily="18" charset="0"/>
                <a:ea typeface="Cambria" panose="02040503050406030204" pitchFamily="18" charset="0"/>
              </a:rPr>
              <a:t>emphasizes </a:t>
            </a:r>
            <a:r>
              <a:rPr lang="en-US" sz="2400" b="1" dirty="0">
                <a:latin typeface="Cambria" panose="02040503050406030204" pitchFamily="18" charset="0"/>
                <a:ea typeface="Cambria" panose="02040503050406030204" pitchFamily="18" charset="0"/>
              </a:rPr>
              <a:t>the divine power behind his ministry, </a:t>
            </a:r>
            <a:r>
              <a:rPr lang="en-US" sz="2400" b="1" dirty="0" smtClean="0">
                <a:latin typeface="Cambria" panose="02040503050406030204" pitchFamily="18" charset="0"/>
                <a:ea typeface="Cambria" panose="02040503050406030204" pitchFamily="18" charset="0"/>
              </a:rPr>
              <a:t>and contrast </a:t>
            </a:r>
            <a:r>
              <a:rPr lang="en-US" sz="2400" b="1" dirty="0">
                <a:latin typeface="Cambria" panose="02040503050406030204" pitchFamily="18" charset="0"/>
                <a:ea typeface="Cambria" panose="02040503050406030204" pitchFamily="18" charset="0"/>
              </a:rPr>
              <a:t>spiritual warfare with worldly methods.  </a:t>
            </a:r>
            <a:endParaRPr lang="en-US" sz="2400" b="1" dirty="0" smtClean="0">
              <a:latin typeface="Cambria" panose="02040503050406030204" pitchFamily="18" charset="0"/>
              <a:ea typeface="Cambria" panose="02040503050406030204" pitchFamily="18" charset="0"/>
            </a:endParaRPr>
          </a:p>
          <a:p>
            <a:pPr indent="457200">
              <a:spcAft>
                <a:spcPts val="1200"/>
              </a:spcAft>
              <a:buClr>
                <a:srgbClr val="C00000"/>
              </a:buClr>
              <a:buSzPct val="80000"/>
              <a:tabLst>
                <a:tab pos="457200" algn="l"/>
              </a:tabLst>
            </a:pPr>
            <a:r>
              <a:rPr lang="en-US" sz="2350" b="1" dirty="0" smtClean="0">
                <a:latin typeface="Cambria" panose="02040503050406030204" pitchFamily="18" charset="0"/>
                <a:ea typeface="Cambria" panose="02040503050406030204" pitchFamily="18" charset="0"/>
              </a:rPr>
              <a:t>Paul </a:t>
            </a:r>
            <a:r>
              <a:rPr lang="en-US" sz="2350" b="1" dirty="0" smtClean="0">
                <a:latin typeface="Cambria" panose="02040503050406030204" pitchFamily="18" charset="0"/>
                <a:ea typeface="Cambria" panose="02040503050406030204" pitchFamily="18" charset="0"/>
              </a:rPr>
              <a:t>then points </a:t>
            </a:r>
            <a:r>
              <a:rPr lang="en-US" sz="2350" b="1" dirty="0">
                <a:latin typeface="Cambria" panose="02040503050406030204" pitchFamily="18" charset="0"/>
                <a:ea typeface="Cambria" panose="02040503050406030204" pitchFamily="18" charset="0"/>
              </a:rPr>
              <a:t>to the fact that true commendation comes from God, not from </a:t>
            </a:r>
            <a:r>
              <a:rPr lang="en-US" sz="2350" b="1" dirty="0" smtClean="0">
                <a:latin typeface="Cambria" panose="02040503050406030204" pitchFamily="18" charset="0"/>
                <a:ea typeface="Cambria" panose="02040503050406030204" pitchFamily="18" charset="0"/>
              </a:rPr>
              <a:t>self-promotion, </a:t>
            </a:r>
            <a:r>
              <a:rPr lang="en-US" sz="2350" b="1" dirty="0">
                <a:latin typeface="Cambria" panose="02040503050406030204" pitchFamily="18" charset="0"/>
                <a:ea typeface="Cambria" panose="02040503050406030204" pitchFamily="18" charset="0"/>
              </a:rPr>
              <a:t>or comparison with others.  </a:t>
            </a:r>
            <a:r>
              <a:rPr lang="en-US" sz="2350" b="1" dirty="0" smtClean="0">
                <a:latin typeface="Cambria" panose="02040503050406030204" pitchFamily="18" charset="0"/>
                <a:ea typeface="Cambria" panose="02040503050406030204" pitchFamily="18" charset="0"/>
              </a:rPr>
              <a:t>Paul </a:t>
            </a:r>
            <a:r>
              <a:rPr lang="en-US" sz="2350" b="1" dirty="0">
                <a:latin typeface="Cambria" panose="02040503050406030204" pitchFamily="18" charset="0"/>
                <a:ea typeface="Cambria" panose="02040503050406030204" pitchFamily="18" charset="0"/>
              </a:rPr>
              <a:t>urges the Corinthians to recognize the legitimacy, divine origin, and purpose of his apostolic work beyond superficial appearances</a:t>
            </a:r>
            <a:r>
              <a:rPr lang="en-US" sz="2350" b="1" dirty="0" smtClean="0">
                <a:latin typeface="Cambria" panose="02040503050406030204" pitchFamily="18" charset="0"/>
                <a:ea typeface="Cambria" panose="02040503050406030204" pitchFamily="18" charset="0"/>
              </a:rPr>
              <a:t>. </a:t>
            </a:r>
            <a:endParaRPr lang="en-US" sz="235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06510318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0"/>
            <a:ext cx="8458200" cy="646331"/>
          </a:xfrm>
          <a:prstGeom prst="rect">
            <a:avLst/>
          </a:prstGeom>
          <a:solidFill>
            <a:srgbClr val="349BA6"/>
          </a:solidFill>
          <a:effectLst>
            <a:outerShdw blurRad="25400" dist="38100" dir="18000000" rotWithShape="0">
              <a:schemeClr val="tx1"/>
            </a:outerShdw>
          </a:effectLst>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26 June 2024</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0"/>
            <a:ext cx="8534400" cy="646331"/>
          </a:xfrm>
          <a:prstGeom prst="rect">
            <a:avLst/>
          </a:prstGeom>
          <a:noFill/>
          <a:effectLst/>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38100" dist="38100" dir="2700000" algn="tl">
                    <a:srgbClr val="000000">
                      <a:alpha val="43137"/>
                    </a:srgbClr>
                  </a:outerShdw>
                </a:effectLst>
                <a:latin typeface="Britannic Bold" pitchFamily="34" charset="0"/>
                <a:cs typeface="Arial" pitchFamily="34" charset="0"/>
              </a:rPr>
              <a:t>Book of Second Corinthians</a:t>
            </a:r>
            <a:endParaRPr lang="en-US" sz="3000" b="1" dirty="0" smtClean="0">
              <a:ln>
                <a:prstDash val="solid"/>
              </a:ln>
              <a:solidFill>
                <a:prstClr val="black"/>
              </a:solidFill>
              <a:effectLst>
                <a:outerShdw blurRad="38100" dist="38100" dir="2700000" algn="tl">
                  <a:srgbClr val="000000">
                    <a:alpha val="43137"/>
                  </a:srgbClr>
                </a:outerShdw>
              </a:effectLst>
              <a:latin typeface="Britannic Bold" pitchFamily="34" charset="0"/>
              <a:cs typeface="Arial" pitchFamily="34" charset="0"/>
            </a:endParaRPr>
          </a:p>
        </p:txBody>
      </p:sp>
      <p:sp>
        <p:nvSpPr>
          <p:cNvPr id="4" name="TextBox 3"/>
          <p:cNvSpPr txBox="1"/>
          <p:nvPr/>
        </p:nvSpPr>
        <p:spPr>
          <a:xfrm>
            <a:off x="304800" y="2133601"/>
            <a:ext cx="8534400" cy="2923877"/>
          </a:xfrm>
          <a:prstGeom prst="rect">
            <a:avLst/>
          </a:prstGeom>
          <a:noFill/>
          <a:effectLst>
            <a:outerShdw blurRad="12700" dist="12700" dir="18900000" algn="bl" rotWithShape="0">
              <a:schemeClr val="tx1"/>
            </a:outerShdw>
          </a:effectLst>
        </p:spPr>
        <p:txBody>
          <a:bodyPr wrap="square" lIns="0" tIns="91440" rIns="0" bIns="91440" rtlCol="0">
            <a:spAutoFit/>
          </a:bodyPr>
          <a:lstStyle/>
          <a:p>
            <a:pPr marL="274320" indent="-274320">
              <a:spcAft>
                <a:spcPts val="2400"/>
              </a:spcAft>
            </a:pPr>
            <a:r>
              <a:rPr lang="en-US" sz="3200" b="1" dirty="0" smtClean="0">
                <a:solidFill>
                  <a:srgbClr val="FF0000"/>
                </a:solidFill>
                <a:latin typeface="Britannic Bold" pitchFamily="34" charset="0"/>
              </a:rPr>
              <a:t>	</a:t>
            </a:r>
            <a:r>
              <a:rPr lang="en-US" sz="3000" dirty="0" smtClean="0">
                <a:solidFill>
                  <a:srgbClr val="FF0000"/>
                </a:solidFill>
                <a:effectLst>
                  <a:outerShdw blurRad="38100" dist="38100" dir="2700000" algn="tl">
                    <a:srgbClr val="000000">
                      <a:alpha val="43137"/>
                    </a:srgbClr>
                  </a:outerShdw>
                </a:effectLst>
                <a:latin typeface="Britannic Bold" pitchFamily="34" charset="0"/>
              </a:rPr>
              <a:t>Before next class, read the below chapters in the KJV and in one other versions of the Bible, i.e., NIV, NRSV, TLB, CEV, etc …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Chapter 11:1 – 15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“Not All ‘Ministries’ Are Ministries” </a:t>
            </a:r>
            <a:endParaRPr lang="en-US" sz="2800" b="1" dirty="0" smtClean="0">
              <a:solidFill>
                <a:prstClr val="black"/>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32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42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52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7" name="TextBox 16"/>
          <p:cNvSpPr txBox="1"/>
          <p:nvPr/>
        </p:nvSpPr>
        <p:spPr>
          <a:xfrm rot="21445311">
            <a:off x="395148" y="3183365"/>
            <a:ext cx="6237287" cy="461665"/>
          </a:xfrm>
          <a:prstGeom prst="rect">
            <a:avLst/>
          </a:prstGeom>
          <a:noFill/>
        </p:spPr>
        <p:txBody>
          <a:bodyPr wrap="square" rtlCol="0">
            <a:spAutoFit/>
          </a:bodyPr>
          <a:lstStyle/>
          <a:p>
            <a:pPr algn="ctr"/>
            <a:r>
              <a:rPr lang="en-US" sz="2400" b="1" dirty="0" smtClean="0">
                <a:solidFill>
                  <a:srgbClr val="960000"/>
                </a:solidFill>
                <a:effectLst>
                  <a:outerShdw blurRad="38100" dist="38100" dir="2700000" algn="tl">
                    <a:srgbClr val="000000">
                      <a:alpha val="43137"/>
                    </a:srgbClr>
                  </a:outerShdw>
                </a:effectLst>
                <a:latin typeface="Georgia" pitchFamily="18" charset="0"/>
                <a:ea typeface="Cambria" panose="02040503050406030204" pitchFamily="18" charset="0"/>
              </a:rPr>
              <a:t>In Defense of Paul’s </a:t>
            </a:r>
            <a:r>
              <a:rPr lang="en-US" sz="2400" b="1" dirty="0" smtClean="0">
                <a:solidFill>
                  <a:srgbClr val="960000"/>
                </a:solidFill>
                <a:effectLst>
                  <a:outerShdw blurRad="38100" dist="38100" dir="2700000" algn="tl">
                    <a:srgbClr val="000000">
                      <a:alpha val="43137"/>
                    </a:srgbClr>
                  </a:outerShdw>
                </a:effectLst>
                <a:latin typeface="Georgia" pitchFamily="18" charset="0"/>
                <a:ea typeface="Cambria" panose="02040503050406030204" pitchFamily="18" charset="0"/>
              </a:rPr>
              <a:t>Ministry  10</a:t>
            </a:r>
            <a:r>
              <a:rPr lang="en-US" sz="2200" b="1" dirty="0" smtClean="0">
                <a:solidFill>
                  <a:srgbClr val="960000"/>
                </a:solidFill>
                <a:effectLst>
                  <a:outerShdw blurRad="38100" dist="38100" dir="2700000" algn="tl">
                    <a:srgbClr val="000000">
                      <a:alpha val="43137"/>
                    </a:srgbClr>
                  </a:outerShdw>
                </a:effectLst>
                <a:latin typeface="Georgia" pitchFamily="18" charset="0"/>
                <a:ea typeface="Cambria" panose="02040503050406030204" pitchFamily="18" charset="0"/>
              </a:rPr>
              <a:t>:1 - 18 </a:t>
            </a:r>
            <a:endParaRPr lang="en-US" sz="2200" b="1" dirty="0">
              <a:solidFill>
                <a:srgbClr val="960000"/>
              </a:solidFill>
              <a:effectLst>
                <a:outerShdw blurRad="38100" dist="38100" dir="2700000" algn="tl">
                  <a:srgbClr val="000000">
                    <a:alpha val="43137"/>
                  </a:srgbClr>
                </a:outerShdw>
              </a:effectLst>
              <a:latin typeface="Georgia" pitchFamily="18" charset="0"/>
              <a:ea typeface="Cambria" panose="02040503050406030204" pitchFamily="18" charset="0"/>
            </a:endParaRPr>
          </a:p>
        </p:txBody>
      </p:sp>
    </p:spTree>
    <p:extLst>
      <p:ext uri="{BB962C8B-B14F-4D97-AF65-F5344CB8AC3E}">
        <p14:creationId xmlns:p14="http://schemas.microsoft.com/office/powerpoint/2010/main" xmlns="" val="6268041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228600" y="990601"/>
            <a:ext cx="8763000" cy="5770811"/>
          </a:xfrm>
          <a:prstGeom prst="rect">
            <a:avLst/>
          </a:prstGeom>
          <a:noFill/>
          <a:effectLst/>
        </p:spPr>
        <p:txBody>
          <a:bodyPr wrap="square" rtlCol="0">
            <a:spAutoFit/>
          </a:bodyPr>
          <a:lstStyle/>
          <a:p>
            <a:pPr indent="457200">
              <a:spcAft>
                <a:spcPts val="1200"/>
              </a:spcAft>
            </a:pP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a:t>
            </a:r>
            <a:r>
              <a:rPr lang="en-US" sz="2350" b="1" dirty="0" smtClean="0">
                <a:latin typeface="Cambria" panose="02040503050406030204" pitchFamily="18" charset="0"/>
                <a:ea typeface="Cambria" panose="02040503050406030204" pitchFamily="18" charset="0"/>
              </a:rPr>
              <a:t>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 </a:t>
            </a:r>
            <a:r>
              <a:rPr lang="en-US" sz="2350" b="1" dirty="0" smtClean="0">
                <a:latin typeface="Cambria" panose="02040503050406030204" pitchFamily="18" charset="0"/>
                <a:ea typeface="Cambria" panose="02040503050406030204" pitchFamily="18" charset="0"/>
              </a:rPr>
              <a:t>opens </a:t>
            </a:r>
            <a:r>
              <a:rPr lang="en-US" sz="2350" b="1" dirty="0" smtClean="0">
                <a:latin typeface="Cambria" panose="02040503050406030204" pitchFamily="18" charset="0"/>
                <a:ea typeface="Cambria" panose="02040503050406030204" pitchFamily="18" charset="0"/>
              </a:rPr>
              <a:t>this </a:t>
            </a:r>
            <a:r>
              <a:rPr lang="en-US" sz="2350" b="1" dirty="0" smtClean="0">
                <a:latin typeface="Cambria" panose="02040503050406030204" pitchFamily="18" charset="0"/>
                <a:ea typeface="Cambria" panose="02040503050406030204" pitchFamily="18" charset="0"/>
              </a:rPr>
              <a:t>study by reminding us that not all critics seek to demoralize or destroy. </a:t>
            </a: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Sometimes criticism comes from a sincere heart, like the wife who says, </a:t>
            </a:r>
            <a:r>
              <a:rPr lang="en-US" sz="2350" b="1" i="1" dirty="0" smtClean="0">
                <a:latin typeface="Cambria" panose="02040503050406030204" pitchFamily="18" charset="0"/>
                <a:ea typeface="Cambria" panose="02040503050406030204" pitchFamily="18" charset="0"/>
              </a:rPr>
              <a:t>“</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Not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that tie honey</a:t>
            </a:r>
            <a:r>
              <a:rPr lang="en-US" sz="2350" b="1" i="1" dirty="0" smtClean="0">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or the loving father who says, </a:t>
            </a:r>
            <a:r>
              <a:rPr lang="en-US" sz="2350" b="1" i="1" dirty="0" smtClean="0">
                <a:latin typeface="Cambria" panose="02040503050406030204" pitchFamily="18" charset="0"/>
                <a:ea typeface="Cambria" panose="02040503050406030204" pitchFamily="18" charset="0"/>
              </a:rPr>
              <a:t>“</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Son, I know that isn’t the best work you can do</a:t>
            </a:r>
            <a:r>
              <a:rPr lang="en-US" sz="2350" b="1" i="1" dirty="0" smtClean="0">
                <a:latin typeface="Cambria" panose="02040503050406030204" pitchFamily="18" charset="0"/>
                <a:ea typeface="Cambria" panose="02040503050406030204" pitchFamily="18" charset="0"/>
              </a:rPr>
              <a:t>.”</a:t>
            </a: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Many times, criticism may be meant for good but be delivered too harshly.  Even constructive criticism, well-intentioned and well-delivered, can hurt our feelings. </a:t>
            </a: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Sometimes that’s </a:t>
            </a:r>
            <a:r>
              <a:rPr lang="en-US" sz="2350" b="1" dirty="0" smtClean="0">
                <a:latin typeface="Cambria" panose="02040503050406030204" pitchFamily="18" charset="0"/>
                <a:ea typeface="Cambria" panose="02040503050406030204" pitchFamily="18" charset="0"/>
              </a:rPr>
              <a:t>inevitable.  But </a:t>
            </a:r>
            <a:r>
              <a:rPr lang="en-US" sz="2350" b="1" dirty="0" smtClean="0">
                <a:latin typeface="Cambria" panose="02040503050406030204" pitchFamily="18" charset="0"/>
                <a:ea typeface="Cambria" panose="02040503050406030204" pitchFamily="18" charset="0"/>
              </a:rPr>
              <a:t>there’s a difference between hurting another’s feelings and harming another’s character and reputation. </a:t>
            </a: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The kind of criticism </a:t>
            </a:r>
            <a:r>
              <a:rPr lang="en-US" sz="2350" b="1" dirty="0" smtClean="0">
                <a:solidFill>
                  <a:srgbClr val="FF0000"/>
                </a:solidFill>
                <a:latin typeface="Cambria" panose="02040503050406030204" pitchFamily="18" charset="0"/>
                <a:ea typeface="Cambria" panose="02040503050406030204" pitchFamily="18" charset="0"/>
              </a:rPr>
              <a:t>that’s</a:t>
            </a:r>
            <a:r>
              <a:rPr lang="en-US" sz="2350" b="1" dirty="0" smtClean="0">
                <a:latin typeface="Cambria" panose="02040503050406030204" pitchFamily="18" charset="0"/>
                <a:ea typeface="Cambria" panose="02040503050406030204" pitchFamily="18" charset="0"/>
              </a:rPr>
              <a:t> actually </a:t>
            </a:r>
            <a:r>
              <a:rPr lang="en-US" sz="2350" b="1" dirty="0" smtClean="0">
                <a:latin typeface="Cambria" panose="02040503050406030204" pitchFamily="18" charset="0"/>
                <a:ea typeface="Cambria" panose="02040503050406030204" pitchFamily="18" charset="0"/>
              </a:rPr>
              <a:t>meant </a:t>
            </a:r>
            <a:r>
              <a:rPr lang="en-US" sz="2350" b="1" dirty="0" smtClean="0">
                <a:latin typeface="Cambria" panose="02040503050406030204" pitchFamily="18" charset="0"/>
                <a:ea typeface="Cambria" panose="02040503050406030204" pitchFamily="18" charset="0"/>
              </a:rPr>
              <a:t>to </a:t>
            </a:r>
            <a:r>
              <a:rPr lang="en-US" sz="2350" b="1" dirty="0" smtClean="0">
                <a:solidFill>
                  <a:srgbClr val="FF0000"/>
                </a:solidFill>
                <a:latin typeface="Cambria" panose="02040503050406030204" pitchFamily="18" charset="0"/>
                <a:ea typeface="Cambria" panose="02040503050406030204" pitchFamily="18" charset="0"/>
              </a:rPr>
              <a:t>harm</a:t>
            </a:r>
            <a:r>
              <a:rPr lang="en-US" sz="2350" b="1" dirty="0" smtClean="0">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a person comes from </a:t>
            </a:r>
            <a:r>
              <a:rPr lang="en-US" sz="2350" b="1" i="1" dirty="0" smtClean="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carping</a:t>
            </a:r>
            <a:r>
              <a:rPr lang="en-US" sz="2350" b="1" dirty="0" smtClean="0">
                <a:latin typeface="Cambria" panose="02040503050406030204" pitchFamily="18" charset="0"/>
                <a:ea typeface="Cambria" panose="02040503050406030204" pitchFamily="18" charset="0"/>
              </a:rPr>
              <a:t>,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caustic</a:t>
            </a:r>
            <a:r>
              <a:rPr lang="en-US" sz="2350" b="1" dirty="0" smtClean="0">
                <a:latin typeface="Cambria" panose="02040503050406030204" pitchFamily="18" charset="0"/>
                <a:ea typeface="Cambria" panose="02040503050406030204" pitchFamily="18" charset="0"/>
              </a:rPr>
              <a:t>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detractors</a:t>
            </a:r>
            <a:r>
              <a:rPr lang="en-US" sz="2350" b="1" dirty="0" smtClean="0">
                <a:latin typeface="Cambria" panose="02040503050406030204" pitchFamily="18" charset="0"/>
                <a:ea typeface="Cambria" panose="02040503050406030204" pitchFamily="18" charset="0"/>
              </a:rPr>
              <a:t> whose words fly like arrows from bows of opinion or just plain ignorance. </a:t>
            </a:r>
          </a:p>
        </p:txBody>
      </p:sp>
      <p:sp>
        <p:nvSpPr>
          <p:cNvPr id="6" name="Title 1"/>
          <p:cNvSpPr>
            <a:spLocks noGrp="1"/>
          </p:cNvSpPr>
          <p:nvPr>
            <p:ph type="title"/>
          </p:nvPr>
        </p:nvSpPr>
        <p:spPr>
          <a:xfrm>
            <a:off x="304800" y="76200"/>
            <a:ext cx="868680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 </a:t>
            </a:r>
            <a:r>
              <a:rPr lang="en-US" sz="32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914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4194770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304800" y="903642"/>
            <a:ext cx="8686800" cy="5770811"/>
          </a:xfrm>
          <a:prstGeom prst="rect">
            <a:avLst/>
          </a:prstGeom>
          <a:noFill/>
          <a:effectLst/>
        </p:spPr>
        <p:txBody>
          <a:bodyPr wrap="square" rtlCol="0">
            <a:spAutoFit/>
          </a:bodyPr>
          <a:lstStyle/>
          <a:p>
            <a:pPr lvl="0" indent="457200">
              <a:spcAft>
                <a:spcPts val="1200"/>
              </a:spcAft>
              <a:tabLst>
                <a:tab pos="457200" algn="l"/>
                <a:tab pos="627063" algn="l"/>
              </a:tabLst>
            </a:pPr>
            <a:r>
              <a:rPr lang="en-US" sz="2350" b="1" dirty="0" smtClean="0">
                <a:solidFill>
                  <a:prstClr val="black"/>
                </a:solidFill>
                <a:latin typeface="Cambria" panose="02040503050406030204" pitchFamily="18" charset="0"/>
                <a:ea typeface="Cambria" panose="02040503050406030204" pitchFamily="18" charset="0"/>
              </a:rPr>
              <a:t>Their goal?</a:t>
            </a: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To take their target down, not to build them up or help them.  Like biting or stinging insects, critics swarm in many species. </a:t>
            </a:r>
            <a:r>
              <a:rPr lang="en-US" sz="2350" b="1" dirty="0" smtClean="0">
                <a:latin typeface="Cambria" panose="02040503050406030204" pitchFamily="18" charset="0"/>
                <a:ea typeface="Cambria" panose="02040503050406030204" pitchFamily="18" charset="0"/>
              </a:rPr>
              <a:t> Most </a:t>
            </a:r>
            <a:r>
              <a:rPr lang="en-US" sz="2350" b="1" dirty="0" smtClean="0">
                <a:latin typeface="Cambria" panose="02040503050406030204" pitchFamily="18" charset="0"/>
                <a:ea typeface="Cambria" panose="02040503050406030204" pitchFamily="18" charset="0"/>
              </a:rPr>
              <a:t>of us have been stung by spiteful criticism’s harsh barbs. </a:t>
            </a: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Such experiences – especially for people involved in ministry – are unavoidable. </a:t>
            </a:r>
            <a:r>
              <a:rPr lang="en-US" sz="2350" b="1" dirty="0" smtClean="0">
                <a:latin typeface="Cambria" panose="02040503050406030204" pitchFamily="18" charset="0"/>
                <a:ea typeface="Cambria" panose="02040503050406030204" pitchFamily="18" charset="0"/>
              </a:rPr>
              <a:t> Since </a:t>
            </a:r>
            <a:r>
              <a:rPr lang="en-US" sz="2350" b="1" dirty="0" smtClean="0">
                <a:latin typeface="Cambria" panose="02040503050406030204" pitchFamily="18" charset="0"/>
                <a:ea typeface="Cambria" panose="02040503050406030204" pitchFamily="18" charset="0"/>
              </a:rPr>
              <a:t>we can’t escape it, we might as well learn to except it, </a:t>
            </a:r>
            <a:r>
              <a:rPr lang="en-US" sz="2350" b="1" i="1" dirty="0" smtClean="0">
                <a:latin typeface="Cambria" panose="02040503050406030204" pitchFamily="18" charset="0"/>
                <a:ea typeface="Cambria" panose="02040503050406030204" pitchFamily="18" charset="0"/>
              </a:rPr>
              <a:t>even better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prepare for it</a:t>
            </a:r>
            <a:r>
              <a:rPr lang="en-US" sz="2350" b="1" dirty="0" smtClean="0">
                <a:latin typeface="Cambria" panose="02040503050406030204" pitchFamily="18" charset="0"/>
                <a:ea typeface="Cambria" panose="02040503050406030204" pitchFamily="18" charset="0"/>
              </a:rPr>
              <a:t>. </a:t>
            </a: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If we don’t prepare ourselves for the vicious onslaught of mean-spirited criticism, we may vary well feel like giving up  or resorting to sucker punches in retaliation. </a:t>
            </a: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For the most part there are no classes on handling criticism. </a:t>
            </a:r>
            <a:r>
              <a:rPr lang="en-US" sz="2350" b="1" dirty="0" smtClean="0">
                <a:latin typeface="Cambria" panose="02040503050406030204" pitchFamily="18" charset="0"/>
                <a:ea typeface="Cambria" panose="02040503050406030204" pitchFamily="18" charset="0"/>
              </a:rPr>
              <a:t> It’s </a:t>
            </a:r>
            <a:r>
              <a:rPr lang="en-US" sz="2350" b="1" dirty="0" smtClean="0">
                <a:latin typeface="Cambria" panose="02040503050406030204" pitchFamily="18" charset="0"/>
                <a:ea typeface="Cambria" panose="02040503050406030204" pitchFamily="18" charset="0"/>
              </a:rPr>
              <a:t>something we learn </a:t>
            </a:r>
            <a:r>
              <a:rPr lang="en-US" sz="2350" b="1" i="1" dirty="0" smtClean="0">
                <a:latin typeface="Cambria" panose="02040503050406030204" pitchFamily="18" charset="0"/>
                <a:ea typeface="Cambria" panose="02040503050406030204" pitchFamily="18" charset="0"/>
              </a:rPr>
              <a:t>watching others </a:t>
            </a:r>
            <a:r>
              <a:rPr lang="en-US" sz="2350" b="1" dirty="0" smtClean="0">
                <a:latin typeface="Cambria" panose="02040503050406030204" pitchFamily="18" charset="0"/>
                <a:ea typeface="Cambria" panose="02040503050406030204" pitchFamily="18" charset="0"/>
              </a:rPr>
              <a:t>deal with it or by </a:t>
            </a:r>
            <a:r>
              <a:rPr lang="en-US" sz="2350" b="1" i="1" dirty="0" smtClean="0">
                <a:latin typeface="Cambria" panose="02040503050406030204" pitchFamily="18" charset="0"/>
                <a:ea typeface="Cambria" panose="02040503050406030204" pitchFamily="18" charset="0"/>
              </a:rPr>
              <a:t>enduring it </a:t>
            </a:r>
            <a:r>
              <a:rPr lang="en-US" sz="2350" b="1" dirty="0" smtClean="0">
                <a:latin typeface="Cambria" panose="02040503050406030204" pitchFamily="18" charset="0"/>
                <a:ea typeface="Cambria" panose="02040503050406030204" pitchFamily="18" charset="0"/>
              </a:rPr>
              <a:t>yourself. </a:t>
            </a:r>
          </a:p>
        </p:txBody>
      </p:sp>
      <p:sp>
        <p:nvSpPr>
          <p:cNvPr id="6" name="Title 1"/>
          <p:cNvSpPr>
            <a:spLocks noGrp="1"/>
          </p:cNvSpPr>
          <p:nvPr>
            <p:ph type="title"/>
          </p:nvPr>
        </p:nvSpPr>
        <p:spPr>
          <a:xfrm>
            <a:off x="304800" y="76200"/>
            <a:ext cx="868680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 </a:t>
            </a:r>
            <a:r>
              <a:rPr lang="en-US" sz="32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91400" y="762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80659473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304799" y="1066800"/>
            <a:ext cx="8610601" cy="2092881"/>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As we start this new section, Paul starts by diving headfirst into this subject of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ministry-related criticism</a:t>
            </a:r>
            <a:r>
              <a:rPr lang="en-US" sz="2400" b="1" dirty="0" smtClean="0">
                <a:latin typeface="Cambria" panose="02040503050406030204" pitchFamily="18" charset="0"/>
                <a:ea typeface="Cambria" panose="02040503050406030204" pitchFamily="18" charset="0"/>
              </a:rPr>
              <a:t>.  </a:t>
            </a:r>
          </a:p>
          <a:p>
            <a:pPr indent="457200">
              <a:spcAft>
                <a:spcPts val="1200"/>
              </a:spcAft>
            </a:pPr>
            <a:r>
              <a:rPr lang="en-US" sz="2400" b="1" dirty="0" smtClean="0">
                <a:latin typeface="Cambria" panose="02040503050406030204" pitchFamily="18" charset="0"/>
                <a:ea typeface="Cambria" panose="02040503050406030204" pitchFamily="18" charset="0"/>
              </a:rPr>
              <a:t>We will learn how Paul dealt with some slanderous criticisms that had been hurled at him and the ministry he represented by his adversaries. </a:t>
            </a:r>
          </a:p>
        </p:txBody>
      </p:sp>
      <p:sp>
        <p:nvSpPr>
          <p:cNvPr id="6" name="Title 1"/>
          <p:cNvSpPr>
            <a:spLocks noGrp="1"/>
          </p:cNvSpPr>
          <p:nvPr>
            <p:ph type="title"/>
          </p:nvPr>
        </p:nvSpPr>
        <p:spPr>
          <a:xfrm>
            <a:off x="313765" y="80682"/>
            <a:ext cx="868680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 </a:t>
            </a:r>
            <a:r>
              <a:rPr lang="en-US" sz="32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91401" y="150532"/>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16909115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371139" y="1143000"/>
            <a:ext cx="8466268" cy="5570756"/>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91440" rIns="182880" bIns="91440" rtlCol="0">
            <a:spAutoFit/>
          </a:bodyPr>
          <a:lstStyle/>
          <a:p>
            <a:r>
              <a:rPr lang="en-US" sz="2500" b="1" i="1" baseline="30000" dirty="0" smtClean="0">
                <a:effectLst>
                  <a:outerShdw blurRad="38100" dist="38100" dir="2700000" algn="tl">
                    <a:srgbClr val="000000">
                      <a:alpha val="43137"/>
                    </a:srgbClr>
                  </a:outerShdw>
                </a:effectLst>
                <a:latin typeface="Georgia" panose="02040502050405020303" pitchFamily="18" charset="0"/>
              </a:rPr>
              <a:t>1</a:t>
            </a:r>
            <a:r>
              <a:rPr lang="en-US" sz="2500" i="1" dirty="0" smtClean="0">
                <a:latin typeface="Georgia" panose="02040502050405020303" pitchFamily="18" charset="0"/>
              </a:rPr>
              <a:t>Now</a:t>
            </a:r>
            <a:r>
              <a:rPr lang="en-US" sz="2500" i="1" dirty="0">
                <a:latin typeface="Georgia" panose="02040502050405020303" pitchFamily="18" charset="0"/>
              </a:rPr>
              <a:t> I, Paul, myself am pleading with you by the meekness and gentleness of Christ—who in </a:t>
            </a:r>
            <a:r>
              <a:rPr lang="en-US" sz="2500" i="1" dirty="0" smtClean="0">
                <a:latin typeface="Georgia" panose="02040502050405020303" pitchFamily="18" charset="0"/>
              </a:rPr>
              <a:t>presence </a:t>
            </a:r>
            <a:r>
              <a:rPr lang="en-US" sz="2500" i="1" dirty="0" smtClean="0">
                <a:latin typeface="Georgia" panose="02040502050405020303" pitchFamily="18" charset="0"/>
              </a:rPr>
              <a:t>am              </a:t>
            </a:r>
            <a:r>
              <a:rPr lang="en-US" sz="2500" i="1" dirty="0" smtClean="0">
                <a:latin typeface="Georgia" panose="02040502050405020303" pitchFamily="18" charset="0"/>
              </a:rPr>
              <a:t>lowly </a:t>
            </a:r>
            <a:r>
              <a:rPr lang="en-US" sz="2500" i="1" dirty="0">
                <a:latin typeface="Georgia" panose="02040502050405020303" pitchFamily="18" charset="0"/>
              </a:rPr>
              <a:t>among you, but being absent am bold toward you</a:t>
            </a:r>
            <a:r>
              <a:rPr lang="en-US" sz="2500" i="1" dirty="0" smtClean="0">
                <a:latin typeface="Georgia" panose="02040502050405020303" pitchFamily="18" charset="0"/>
              </a:rPr>
              <a:t>. </a:t>
            </a:r>
            <a:r>
              <a:rPr lang="en-US" sz="2500" i="1" dirty="0">
                <a:latin typeface="Georgia" panose="02040502050405020303" pitchFamily="18" charset="0"/>
              </a:rPr>
              <a:t> </a:t>
            </a:r>
            <a:r>
              <a:rPr lang="en-US" sz="2500" b="1" i="1" baseline="30000" dirty="0" smtClean="0">
                <a:effectLst>
                  <a:outerShdw blurRad="38100" dist="38100" dir="2700000" algn="tl">
                    <a:srgbClr val="000000">
                      <a:alpha val="43137"/>
                    </a:srgbClr>
                  </a:outerShdw>
                </a:effectLst>
                <a:latin typeface="Georgia" panose="02040502050405020303" pitchFamily="18" charset="0"/>
              </a:rPr>
              <a:t>2</a:t>
            </a:r>
            <a:r>
              <a:rPr lang="en-US" sz="2500" i="1" dirty="0" smtClean="0">
                <a:latin typeface="Georgia" panose="02040502050405020303" pitchFamily="18" charset="0"/>
              </a:rPr>
              <a:t>But </a:t>
            </a:r>
            <a:r>
              <a:rPr lang="en-US" sz="2500" i="1" dirty="0">
                <a:latin typeface="Georgia" panose="02040502050405020303" pitchFamily="18" charset="0"/>
              </a:rPr>
              <a:t>I beg you that when I am present I may not be bold with that confidence by which I intend to be bold against some, who think of us as if we walked according </a:t>
            </a:r>
            <a:r>
              <a:rPr lang="en-US" sz="2500" i="1" dirty="0" smtClean="0">
                <a:latin typeface="Georgia" panose="02040502050405020303" pitchFamily="18" charset="0"/>
              </a:rPr>
              <a:t>  to </a:t>
            </a:r>
            <a:r>
              <a:rPr lang="en-US" sz="2500" i="1" dirty="0">
                <a:latin typeface="Georgia" panose="02040502050405020303" pitchFamily="18" charset="0"/>
              </a:rPr>
              <a:t>the flesh.  </a:t>
            </a:r>
            <a:r>
              <a:rPr lang="en-US" sz="2500" b="1" i="1" baseline="30000" dirty="0" smtClean="0">
                <a:effectLst>
                  <a:outerShdw blurRad="38100" dist="38100" dir="2700000" algn="tl">
                    <a:srgbClr val="000000">
                      <a:alpha val="43137"/>
                    </a:srgbClr>
                  </a:outerShdw>
                </a:effectLst>
                <a:latin typeface="Georgia" panose="02040502050405020303" pitchFamily="18" charset="0"/>
              </a:rPr>
              <a:t>3</a:t>
            </a:r>
            <a:r>
              <a:rPr lang="en-US" sz="2500" i="1" dirty="0" smtClean="0">
                <a:latin typeface="Georgia" panose="02040502050405020303" pitchFamily="18" charset="0"/>
              </a:rPr>
              <a:t>For </a:t>
            </a:r>
            <a:r>
              <a:rPr lang="en-US" sz="2500" i="1" dirty="0">
                <a:latin typeface="Georgia" panose="02040502050405020303" pitchFamily="18" charset="0"/>
              </a:rPr>
              <a:t>though we walk in the flesh, we do not war according to the flesh</a:t>
            </a:r>
            <a:r>
              <a:rPr lang="en-US" sz="2500" i="1" dirty="0" smtClean="0">
                <a:latin typeface="Georgia" panose="02040502050405020303" pitchFamily="18" charset="0"/>
              </a:rPr>
              <a:t>. </a:t>
            </a:r>
            <a:r>
              <a:rPr lang="en-US" sz="2500" i="1" dirty="0">
                <a:latin typeface="Georgia" panose="02040502050405020303" pitchFamily="18" charset="0"/>
              </a:rPr>
              <a:t> </a:t>
            </a:r>
            <a:r>
              <a:rPr lang="en-US" sz="2500" b="1" i="1" baseline="30000" dirty="0" smtClean="0">
                <a:effectLst>
                  <a:outerShdw blurRad="38100" dist="38100" dir="2700000" algn="tl">
                    <a:srgbClr val="000000">
                      <a:alpha val="43137"/>
                    </a:srgbClr>
                  </a:outerShdw>
                </a:effectLst>
                <a:latin typeface="Georgia" panose="02040502050405020303" pitchFamily="18" charset="0"/>
              </a:rPr>
              <a:t>4</a:t>
            </a:r>
            <a:r>
              <a:rPr lang="en-US" sz="2500" i="1" dirty="0" smtClean="0">
                <a:latin typeface="Georgia" panose="02040502050405020303" pitchFamily="18" charset="0"/>
              </a:rPr>
              <a:t>For </a:t>
            </a:r>
            <a:r>
              <a:rPr lang="en-US" sz="2500" i="1" dirty="0">
                <a:latin typeface="Georgia" panose="02040502050405020303" pitchFamily="18" charset="0"/>
              </a:rPr>
              <a:t>the weapons of our warfare are not carnal but mighty in God for pulling down strongholds, </a:t>
            </a:r>
            <a:r>
              <a:rPr lang="en-US" sz="2500" b="1" i="1" baseline="30000" dirty="0" smtClean="0">
                <a:effectLst>
                  <a:outerShdw blurRad="38100" dist="38100" dir="2700000" algn="tl">
                    <a:srgbClr val="000000">
                      <a:alpha val="43137"/>
                    </a:srgbClr>
                  </a:outerShdw>
                </a:effectLst>
                <a:latin typeface="Georgia" panose="02040502050405020303" pitchFamily="18" charset="0"/>
              </a:rPr>
              <a:t>5</a:t>
            </a:r>
            <a:r>
              <a:rPr lang="en-US" sz="2500" i="1" dirty="0" smtClean="0">
                <a:latin typeface="Georgia" panose="02040502050405020303" pitchFamily="18" charset="0"/>
              </a:rPr>
              <a:t>casting </a:t>
            </a:r>
            <a:r>
              <a:rPr lang="en-US" sz="2500" i="1" dirty="0">
                <a:latin typeface="Georgia" panose="02040502050405020303" pitchFamily="18" charset="0"/>
              </a:rPr>
              <a:t>down arguments and every high thing that exalts itself against the knowledge of God, bringing every thought into captivity to the obedience </a:t>
            </a:r>
            <a:r>
              <a:rPr lang="en-US" sz="2500" i="1" dirty="0" smtClean="0">
                <a:latin typeface="Georgia" panose="02040502050405020303" pitchFamily="18" charset="0"/>
              </a:rPr>
              <a:t>      of </a:t>
            </a:r>
            <a:r>
              <a:rPr lang="en-US" sz="2500" i="1" dirty="0">
                <a:latin typeface="Georgia" panose="02040502050405020303" pitchFamily="18" charset="0"/>
              </a:rPr>
              <a:t>Christ, </a:t>
            </a:r>
            <a:r>
              <a:rPr lang="en-US" sz="2500" b="1" i="1" baseline="30000" dirty="0" smtClean="0">
                <a:effectLst>
                  <a:outerShdw blurRad="38100" dist="38100" dir="2700000" algn="tl">
                    <a:srgbClr val="000000">
                      <a:alpha val="43137"/>
                    </a:srgbClr>
                  </a:outerShdw>
                </a:effectLst>
                <a:latin typeface="Georgia" panose="02040502050405020303" pitchFamily="18" charset="0"/>
              </a:rPr>
              <a:t>6</a:t>
            </a:r>
            <a:r>
              <a:rPr lang="en-US" sz="2500" i="1" dirty="0" smtClean="0">
                <a:latin typeface="Georgia" panose="02040502050405020303" pitchFamily="18" charset="0"/>
              </a:rPr>
              <a:t>and </a:t>
            </a:r>
            <a:r>
              <a:rPr lang="en-US" sz="2500" i="1" dirty="0">
                <a:latin typeface="Georgia" panose="02040502050405020303" pitchFamily="18" charset="0"/>
              </a:rPr>
              <a:t>being ready to punish all disobedience when your obedience is fulfilled.</a:t>
            </a:r>
            <a:endParaRPr lang="en-US" sz="2500" dirty="0">
              <a:latin typeface="Georgia" panose="02040502050405020303" pitchFamily="18" charset="0"/>
            </a:endParaRPr>
          </a:p>
        </p:txBody>
      </p:sp>
      <p:sp>
        <p:nvSpPr>
          <p:cNvPr id="6" name="Title 1"/>
          <p:cNvSpPr>
            <a:spLocks noGrp="1"/>
          </p:cNvSpPr>
          <p:nvPr>
            <p:ph type="title"/>
          </p:nvPr>
        </p:nvSpPr>
        <p:spPr>
          <a:xfrm>
            <a:off x="381000" y="152400"/>
            <a:ext cx="850392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a:t>
            </a:r>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10:1 – 6</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6934200" y="2286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9913788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55624</TotalTime>
  <Words>3680</Words>
  <Application>Microsoft Office PowerPoint</Application>
  <PresentationFormat>On-screen Show (4:3)</PresentationFormat>
  <Paragraphs>215</Paragraphs>
  <Slides>40</Slides>
  <Notes>37</Notes>
  <HiddenSlides>0</HiddenSlides>
  <MMClips>0</MMClip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Trek</vt:lpstr>
      <vt:lpstr>1_Trek</vt:lpstr>
      <vt:lpstr>Slide 1</vt:lpstr>
      <vt:lpstr>2 Corinthians Introduction</vt:lpstr>
      <vt:lpstr>2 Corinthians Introduction</vt:lpstr>
      <vt:lpstr>2 Corinthians Introduction</vt:lpstr>
      <vt:lpstr>Slide 5</vt:lpstr>
      <vt:lpstr>2 Corinthians - Lesson Overview</vt:lpstr>
      <vt:lpstr>2 Corinthians - Lesson Overview</vt:lpstr>
      <vt:lpstr>2 Corinthians - Lesson Overview</vt:lpstr>
      <vt:lpstr>2 Corinthians 10:1 – 6</vt:lpstr>
      <vt:lpstr>2 Corinthians 10:1-6</vt:lpstr>
      <vt:lpstr>2 Corinthians 10:1-6</vt:lpstr>
      <vt:lpstr>2 Corinthians 10:1-6</vt:lpstr>
      <vt:lpstr>2 Corinthians 10:1-6</vt:lpstr>
      <vt:lpstr>2 Corinthians 10:1-6</vt:lpstr>
      <vt:lpstr>2 Corinthians 10:1-6</vt:lpstr>
      <vt:lpstr>2 Corinthians 10:1-6</vt:lpstr>
      <vt:lpstr>2 Corinthians 10:7-18</vt:lpstr>
      <vt:lpstr>2 Corinthians 10:7</vt:lpstr>
      <vt:lpstr>2 Corinthians 10:7</vt:lpstr>
      <vt:lpstr>2 Corinthians 10:7</vt:lpstr>
      <vt:lpstr>2 Corinthians 10:8-9</vt:lpstr>
      <vt:lpstr>2 Corinthians 10:8-9</vt:lpstr>
      <vt:lpstr>2 Corinthians 10:10-12</vt:lpstr>
      <vt:lpstr>2 Corinthians 10:10-12</vt:lpstr>
      <vt:lpstr>2 Corinthians 10:10-12</vt:lpstr>
      <vt:lpstr>2 Corinthians 10:10-12</vt:lpstr>
      <vt:lpstr>2 Corinthians 10:13-18</vt:lpstr>
      <vt:lpstr>2 Corinthians 10:13-18</vt:lpstr>
      <vt:lpstr>2 Corinthians 10:13-18</vt:lpstr>
      <vt:lpstr>2 Corinthians 10:13-18</vt:lpstr>
      <vt:lpstr>Slide 31</vt:lpstr>
      <vt:lpstr>Application – Criticism in ministry </vt:lpstr>
      <vt:lpstr>Application – Criticism in ministry </vt:lpstr>
      <vt:lpstr>Application – Criticism in ministry </vt:lpstr>
      <vt:lpstr>Application – Criticism in ministry </vt:lpstr>
      <vt:lpstr>Application – Criticism in ministry </vt:lpstr>
      <vt:lpstr>Application – Criticism in ministry </vt:lpstr>
      <vt:lpstr>Application – Criticism in ministry </vt:lpstr>
      <vt:lpstr>Slide 39</vt:lpstr>
      <vt:lpstr>Slide 40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10177</cp:revision>
  <cp:lastPrinted>2023-05-06T01:46:48Z</cp:lastPrinted>
  <dcterms:created xsi:type="dcterms:W3CDTF">2016-10-08T19:35:00Z</dcterms:created>
  <dcterms:modified xsi:type="dcterms:W3CDTF">2024-06-17T19:11:41Z</dcterms:modified>
</cp:coreProperties>
</file>